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0" r:id="rId2"/>
    <p:sldId id="306" r:id="rId3"/>
    <p:sldId id="307" r:id="rId4"/>
    <p:sldId id="302" r:id="rId5"/>
    <p:sldId id="259" r:id="rId6"/>
    <p:sldId id="285" r:id="rId7"/>
    <p:sldId id="282" r:id="rId8"/>
    <p:sldId id="281" r:id="rId9"/>
    <p:sldId id="283" r:id="rId10"/>
    <p:sldId id="267" r:id="rId11"/>
    <p:sldId id="268" r:id="rId12"/>
    <p:sldId id="287" r:id="rId13"/>
    <p:sldId id="269" r:id="rId14"/>
    <p:sldId id="271" r:id="rId15"/>
    <p:sldId id="272" r:id="rId16"/>
    <p:sldId id="288" r:id="rId17"/>
    <p:sldId id="292" r:id="rId18"/>
    <p:sldId id="293" r:id="rId19"/>
    <p:sldId id="290" r:id="rId20"/>
    <p:sldId id="284" r:id="rId21"/>
    <p:sldId id="280" r:id="rId22"/>
    <p:sldId id="294" r:id="rId23"/>
    <p:sldId id="262" r:id="rId24"/>
    <p:sldId id="295" r:id="rId25"/>
    <p:sldId id="296" r:id="rId26"/>
    <p:sldId id="297" r:id="rId27"/>
    <p:sldId id="298" r:id="rId28"/>
    <p:sldId id="276" r:id="rId29"/>
    <p:sldId id="265" r:id="rId30"/>
    <p:sldId id="273" r:id="rId31"/>
    <p:sldId id="266" r:id="rId32"/>
    <p:sldId id="278" r:id="rId33"/>
    <p:sldId id="299" r:id="rId34"/>
    <p:sldId id="300" r:id="rId35"/>
    <p:sldId id="301" r:id="rId36"/>
    <p:sldId id="303" r:id="rId37"/>
    <p:sldId id="304" r:id="rId38"/>
    <p:sldId id="305" r:id="rId3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84192" autoAdjust="0"/>
  </p:normalViewPr>
  <p:slideViewPr>
    <p:cSldViewPr showGuides="1">
      <p:cViewPr>
        <p:scale>
          <a:sx n="66" d="100"/>
          <a:sy n="66" d="100"/>
        </p:scale>
        <p:origin x="-1386" y="-186"/>
      </p:cViewPr>
      <p:guideLst>
        <p:guide orient="horz" pos="210"/>
        <p:guide pos="3606"/>
      </p:guideLst>
    </p:cSldViewPr>
  </p:slideViewPr>
  <p:outlineViewPr>
    <p:cViewPr>
      <p:scale>
        <a:sx n="33" d="100"/>
        <a:sy n="33" d="100"/>
      </p:scale>
      <p:origin x="0" y="16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A40D1-2EC2-44D2-A7D3-11A50CF00EA9}" type="datetimeFigureOut">
              <a:rPr lang="es-ES" smtClean="0"/>
              <a:t>22/11/2012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404FC8-3824-49BD-ACA8-D8B8A8273054}" type="slidenum">
              <a:rPr lang="es-ES" smtClean="0"/>
              <a:t>‹Nº›</a:t>
            </a:fld>
            <a:endParaRPr lang="es-ES"/>
          </a:p>
        </p:txBody>
      </p:sp>
    </p:spTree>
    <p:extLst>
      <p:ext uri="{BB962C8B-B14F-4D97-AF65-F5344CB8AC3E}">
        <p14:creationId xmlns:p14="http://schemas.microsoft.com/office/powerpoint/2010/main" val="1552486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2404FC8-3824-49BD-ACA8-D8B8A8273054}" type="slidenum">
              <a:rPr lang="es-ES" smtClean="0"/>
              <a:t>1</a:t>
            </a:fld>
            <a:endParaRPr lang="es-ES"/>
          </a:p>
        </p:txBody>
      </p:sp>
    </p:spTree>
    <p:extLst>
      <p:ext uri="{BB962C8B-B14F-4D97-AF65-F5344CB8AC3E}">
        <p14:creationId xmlns:p14="http://schemas.microsoft.com/office/powerpoint/2010/main" val="2347758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Lo interno se puede materializar en Impacto externo en: materialización de nuevas y más potentes redes sociales, creación de otros movimientos, apertura de nuevos ciclos de protesta.</a:t>
            </a:r>
          </a:p>
          <a:p>
            <a:endParaRPr lang="es-ES" dirty="0"/>
          </a:p>
        </p:txBody>
      </p:sp>
      <p:sp>
        <p:nvSpPr>
          <p:cNvPr id="4" name="3 Marcador de número de diapositiva"/>
          <p:cNvSpPr>
            <a:spLocks noGrp="1"/>
          </p:cNvSpPr>
          <p:nvPr>
            <p:ph type="sldNum" sz="quarter" idx="10"/>
          </p:nvPr>
        </p:nvSpPr>
        <p:spPr/>
        <p:txBody>
          <a:bodyPr/>
          <a:lstStyle/>
          <a:p>
            <a:fld id="{D2404FC8-3824-49BD-ACA8-D8B8A8273054}" type="slidenum">
              <a:rPr lang="es-ES" smtClean="0"/>
              <a:t>21</a:t>
            </a:fld>
            <a:endParaRPr lang="es-ES"/>
          </a:p>
        </p:txBody>
      </p:sp>
    </p:spTree>
    <p:extLst>
      <p:ext uri="{BB962C8B-B14F-4D97-AF65-F5344CB8AC3E}">
        <p14:creationId xmlns:p14="http://schemas.microsoft.com/office/powerpoint/2010/main" val="2179485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Colectivo:</a:t>
            </a:r>
            <a:r>
              <a:rPr lang="es-ES" baseline="0" dirty="0" smtClean="0"/>
              <a:t> son legítimo cuando se construyen desde las propias personas (actor en el centro). Lo colectivo es un componente más de la «idea abstracta de una corriente» que interpreta el carácter del cambio social.</a:t>
            </a:r>
          </a:p>
          <a:p>
            <a:r>
              <a:rPr lang="es-ES" baseline="0" dirty="0" smtClean="0"/>
              <a:t>Modelos de militancia: oportunidad para adquirir otros valores relacionales vitales. Son entendidos como vehículo de transformación subjetiva. Se busca anteponer procesos a resultados, lo afectivo a la racionalidad instrumental y la participación integral a la fragmentaria.</a:t>
            </a:r>
          </a:p>
          <a:p>
            <a:endParaRPr lang="es-ES" dirty="0"/>
          </a:p>
        </p:txBody>
      </p:sp>
      <p:sp>
        <p:nvSpPr>
          <p:cNvPr id="4" name="3 Marcador de número de diapositiva"/>
          <p:cNvSpPr>
            <a:spLocks noGrp="1"/>
          </p:cNvSpPr>
          <p:nvPr>
            <p:ph type="sldNum" sz="quarter" idx="10"/>
          </p:nvPr>
        </p:nvSpPr>
        <p:spPr/>
        <p:txBody>
          <a:bodyPr/>
          <a:lstStyle/>
          <a:p>
            <a:fld id="{D2404FC8-3824-49BD-ACA8-D8B8A8273054}" type="slidenum">
              <a:rPr lang="es-ES" smtClean="0"/>
              <a:t>22</a:t>
            </a:fld>
            <a:endParaRPr lang="es-ES"/>
          </a:p>
        </p:txBody>
      </p:sp>
    </p:spTree>
    <p:extLst>
      <p:ext uri="{BB962C8B-B14F-4D97-AF65-F5344CB8AC3E}">
        <p14:creationId xmlns:p14="http://schemas.microsoft.com/office/powerpoint/2010/main" val="4003185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Las</a:t>
            </a:r>
            <a:r>
              <a:rPr lang="es-ES" baseline="0" dirty="0" smtClean="0"/>
              <a:t> flechas:</a:t>
            </a:r>
          </a:p>
          <a:p>
            <a:pPr marL="228600" indent="-228600">
              <a:buAutoNum type="alphaLcParenR"/>
            </a:pPr>
            <a:r>
              <a:rPr lang="es-ES" baseline="0" dirty="0" smtClean="0"/>
              <a:t>Intenta aprender a vivir y a funcionar en asamblea (salir del silencio tímido para entrar en la acción propositiva).</a:t>
            </a:r>
          </a:p>
          <a:p>
            <a:pPr marL="228600" indent="-228600">
              <a:buAutoNum type="alphaLcParenR"/>
            </a:pPr>
            <a:r>
              <a:rPr lang="es-ES" baseline="0" dirty="0" smtClean="0"/>
              <a:t>Transición: madura y consolida el modelo.</a:t>
            </a:r>
          </a:p>
          <a:p>
            <a:pPr marL="228600" indent="-228600">
              <a:buAutoNum type="alphaLcParenR"/>
            </a:pPr>
            <a:r>
              <a:rPr lang="es-ES" baseline="0" dirty="0" smtClean="0"/>
              <a:t>Utilización política de la metodología y su espacio de desarrollo</a:t>
            </a:r>
            <a:endParaRPr lang="es-ES" dirty="0"/>
          </a:p>
        </p:txBody>
      </p:sp>
      <p:sp>
        <p:nvSpPr>
          <p:cNvPr id="4" name="3 Marcador de número de diapositiva"/>
          <p:cNvSpPr>
            <a:spLocks noGrp="1"/>
          </p:cNvSpPr>
          <p:nvPr>
            <p:ph type="sldNum" sz="quarter" idx="10"/>
          </p:nvPr>
        </p:nvSpPr>
        <p:spPr/>
        <p:txBody>
          <a:bodyPr/>
          <a:lstStyle/>
          <a:p>
            <a:fld id="{D2404FC8-3824-49BD-ACA8-D8B8A8273054}" type="slidenum">
              <a:rPr lang="es-ES" smtClean="0"/>
              <a:t>23</a:t>
            </a:fld>
            <a:endParaRPr lang="es-ES"/>
          </a:p>
        </p:txBody>
      </p:sp>
    </p:spTree>
    <p:extLst>
      <p:ext uri="{BB962C8B-B14F-4D97-AF65-F5344CB8AC3E}">
        <p14:creationId xmlns:p14="http://schemas.microsoft.com/office/powerpoint/2010/main" val="3332795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La suma de todas estas sinergias permitió delimitar: lo que se estudia (</a:t>
            </a:r>
            <a:r>
              <a:rPr lang="es-ES" b="1" dirty="0" smtClean="0"/>
              <a:t>problema de estudio</a:t>
            </a:r>
            <a:r>
              <a:rPr lang="es-ES" dirty="0" smtClean="0"/>
              <a:t>), las guías (</a:t>
            </a:r>
            <a:r>
              <a:rPr lang="es-ES" b="1" dirty="0" smtClean="0"/>
              <a:t>objetivos y preguntas de investigación</a:t>
            </a:r>
            <a:r>
              <a:rPr lang="es-ES" dirty="0" smtClean="0"/>
              <a:t>) y las herramientas (</a:t>
            </a:r>
            <a:r>
              <a:rPr lang="es-ES" b="1" dirty="0" smtClean="0"/>
              <a:t>técnicas e instrumentos de estudio</a:t>
            </a:r>
            <a:r>
              <a:rPr lang="es-ES" dirty="0" smtClean="0"/>
              <a:t>)</a:t>
            </a:r>
          </a:p>
        </p:txBody>
      </p:sp>
      <p:sp>
        <p:nvSpPr>
          <p:cNvPr id="4" name="3 Marcador de número de diapositiva"/>
          <p:cNvSpPr>
            <a:spLocks noGrp="1"/>
          </p:cNvSpPr>
          <p:nvPr>
            <p:ph type="sldNum" sz="quarter" idx="10"/>
          </p:nvPr>
        </p:nvSpPr>
        <p:spPr/>
        <p:txBody>
          <a:bodyPr/>
          <a:lstStyle/>
          <a:p>
            <a:fld id="{D2404FC8-3824-49BD-ACA8-D8B8A8273054}" type="slidenum">
              <a:rPr lang="es-ES" smtClean="0">
                <a:solidFill>
                  <a:prstClr val="black"/>
                </a:solidFill>
              </a:rPr>
              <a:pPr/>
              <a:t>36</a:t>
            </a:fld>
            <a:endParaRPr lang="es-ES">
              <a:solidFill>
                <a:prstClr val="black"/>
              </a:solidFill>
            </a:endParaRPr>
          </a:p>
        </p:txBody>
      </p:sp>
    </p:spTree>
    <p:extLst>
      <p:ext uri="{BB962C8B-B14F-4D97-AF65-F5344CB8AC3E}">
        <p14:creationId xmlns:p14="http://schemas.microsoft.com/office/powerpoint/2010/main" val="89664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1" dirty="0" smtClean="0"/>
              <a:t>Discontinuidad:</a:t>
            </a:r>
            <a:r>
              <a:rPr lang="es-ES" dirty="0" smtClean="0"/>
              <a:t> no</a:t>
            </a:r>
            <a:r>
              <a:rPr lang="es-ES" baseline="0" dirty="0" smtClean="0"/>
              <a:t> es línea causal, ni un ciclo uniforme. Algunos procesos reproducen pequeños ciclos (medios de producción), otros tiene un arranque y luego acaban abruptamente (uso de internet), otros se mantienen en el tiempo aletargados (crecimiento, espacios de encuentro). La suma es la discontinuidad.</a:t>
            </a:r>
          </a:p>
          <a:p>
            <a:r>
              <a:rPr lang="es-ES" b="1" baseline="0" dirty="0" smtClean="0"/>
              <a:t>ESTAR!: </a:t>
            </a:r>
            <a:r>
              <a:rPr lang="es-ES" baseline="0" dirty="0" smtClean="0"/>
              <a:t>Permiten diferentes maneras de habitar la experiencia. </a:t>
            </a:r>
          </a:p>
          <a:p>
            <a:r>
              <a:rPr lang="es-ES" b="1" baseline="0" dirty="0" smtClean="0"/>
              <a:t>Escuelas:</a:t>
            </a:r>
            <a:r>
              <a:rPr lang="es-ES" baseline="0" dirty="0" smtClean="0"/>
              <a:t> política (asamblearismo, consenso) y vital (formas de consumo, maneras de construir relaciones humanas)</a:t>
            </a:r>
          </a:p>
          <a:p>
            <a:endParaRPr lang="es-ES" dirty="0"/>
          </a:p>
        </p:txBody>
      </p:sp>
      <p:sp>
        <p:nvSpPr>
          <p:cNvPr id="4" name="3 Marcador de número de diapositiva"/>
          <p:cNvSpPr>
            <a:spLocks noGrp="1"/>
          </p:cNvSpPr>
          <p:nvPr>
            <p:ph type="sldNum" sz="quarter" idx="10"/>
          </p:nvPr>
        </p:nvSpPr>
        <p:spPr/>
        <p:txBody>
          <a:bodyPr/>
          <a:lstStyle/>
          <a:p>
            <a:fld id="{D2404FC8-3824-49BD-ACA8-D8B8A8273054}" type="slidenum">
              <a:rPr lang="es-ES" smtClean="0"/>
              <a:t>5</a:t>
            </a:fld>
            <a:endParaRPr lang="es-ES"/>
          </a:p>
        </p:txBody>
      </p:sp>
    </p:spTree>
    <p:extLst>
      <p:ext uri="{BB962C8B-B14F-4D97-AF65-F5344CB8AC3E}">
        <p14:creationId xmlns:p14="http://schemas.microsoft.com/office/powerpoint/2010/main" val="2982289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Memoria</a:t>
            </a:r>
            <a:r>
              <a:rPr lang="es-ES" baseline="0" dirty="0" smtClean="0"/>
              <a:t> histórica: </a:t>
            </a:r>
            <a:endParaRPr lang="es-ES" dirty="0"/>
          </a:p>
        </p:txBody>
      </p:sp>
      <p:sp>
        <p:nvSpPr>
          <p:cNvPr id="4" name="3 Marcador de número de diapositiva"/>
          <p:cNvSpPr>
            <a:spLocks noGrp="1"/>
          </p:cNvSpPr>
          <p:nvPr>
            <p:ph type="sldNum" sz="quarter" idx="10"/>
          </p:nvPr>
        </p:nvSpPr>
        <p:spPr/>
        <p:txBody>
          <a:bodyPr/>
          <a:lstStyle/>
          <a:p>
            <a:fld id="{D2404FC8-3824-49BD-ACA8-D8B8A8273054}" type="slidenum">
              <a:rPr lang="es-ES" smtClean="0"/>
              <a:t>7</a:t>
            </a:fld>
            <a:endParaRPr lang="es-ES"/>
          </a:p>
        </p:txBody>
      </p:sp>
    </p:spTree>
    <p:extLst>
      <p:ext uri="{BB962C8B-B14F-4D97-AF65-F5344CB8AC3E}">
        <p14:creationId xmlns:p14="http://schemas.microsoft.com/office/powerpoint/2010/main" val="423830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Subidón: fiestas,</a:t>
            </a:r>
            <a:r>
              <a:rPr lang="es-ES" baseline="0" dirty="0" smtClean="0"/>
              <a:t> talleres, </a:t>
            </a:r>
            <a:r>
              <a:rPr lang="es-ES" baseline="0" dirty="0" err="1" smtClean="0"/>
              <a:t>agroolimpiadas</a:t>
            </a:r>
            <a:r>
              <a:rPr lang="es-ES" baseline="0" dirty="0" smtClean="0"/>
              <a:t>, crecimiento, JV</a:t>
            </a:r>
          </a:p>
          <a:p>
            <a:r>
              <a:rPr lang="es-ES" baseline="0" dirty="0" smtClean="0"/>
              <a:t>Oscuridad: estancamiento y reiteración de debates (medios de producción, SS, PE) decaimiento de la participación, incertidumbre sobre el camino</a:t>
            </a:r>
            <a:endParaRPr lang="es-ES" dirty="0"/>
          </a:p>
        </p:txBody>
      </p:sp>
      <p:sp>
        <p:nvSpPr>
          <p:cNvPr id="4" name="3 Marcador de número de diapositiva"/>
          <p:cNvSpPr>
            <a:spLocks noGrp="1"/>
          </p:cNvSpPr>
          <p:nvPr>
            <p:ph type="sldNum" sz="quarter" idx="10"/>
          </p:nvPr>
        </p:nvSpPr>
        <p:spPr/>
        <p:txBody>
          <a:bodyPr/>
          <a:lstStyle/>
          <a:p>
            <a:fld id="{D2404FC8-3824-49BD-ACA8-D8B8A8273054}" type="slidenum">
              <a:rPr lang="es-ES" smtClean="0"/>
              <a:t>8</a:t>
            </a:fld>
            <a:endParaRPr lang="es-ES"/>
          </a:p>
        </p:txBody>
      </p:sp>
    </p:spTree>
    <p:extLst>
      <p:ext uri="{BB962C8B-B14F-4D97-AF65-F5344CB8AC3E}">
        <p14:creationId xmlns:p14="http://schemas.microsoft.com/office/powerpoint/2010/main" val="712117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Intensidad alta: se confunden</a:t>
            </a:r>
            <a:r>
              <a:rPr lang="es-ES" baseline="0" dirty="0" smtClean="0"/>
              <a:t> las fronteras, se fractura el sentido colectivo, se interroga el sentido último (que tipo de LA o H queremos)</a:t>
            </a:r>
          </a:p>
          <a:p>
            <a:r>
              <a:rPr lang="es-ES" baseline="0" dirty="0" smtClean="0"/>
              <a:t>Intensidad constante: metáfora del zancudo/mosquito.</a:t>
            </a:r>
          </a:p>
          <a:p>
            <a:endParaRPr lang="es-ES" dirty="0"/>
          </a:p>
        </p:txBody>
      </p:sp>
      <p:sp>
        <p:nvSpPr>
          <p:cNvPr id="4" name="3 Marcador de número de diapositiva"/>
          <p:cNvSpPr>
            <a:spLocks noGrp="1"/>
          </p:cNvSpPr>
          <p:nvPr>
            <p:ph type="sldNum" sz="quarter" idx="10"/>
          </p:nvPr>
        </p:nvSpPr>
        <p:spPr/>
        <p:txBody>
          <a:bodyPr/>
          <a:lstStyle/>
          <a:p>
            <a:fld id="{D2404FC8-3824-49BD-ACA8-D8B8A8273054}" type="slidenum">
              <a:rPr lang="es-ES" smtClean="0"/>
              <a:t>9</a:t>
            </a:fld>
            <a:endParaRPr lang="es-ES"/>
          </a:p>
        </p:txBody>
      </p:sp>
    </p:spTree>
    <p:extLst>
      <p:ext uri="{BB962C8B-B14F-4D97-AF65-F5344CB8AC3E}">
        <p14:creationId xmlns:p14="http://schemas.microsoft.com/office/powerpoint/2010/main" val="2947572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Irregularidaes</a:t>
            </a:r>
            <a:r>
              <a:rPr lang="es-ES" dirty="0" smtClean="0"/>
              <a:t> y carencias: pérdida</a:t>
            </a:r>
            <a:r>
              <a:rPr lang="es-ES" baseline="0" dirty="0" smtClean="0"/>
              <a:t> de legitimidad en el proceso de toma de decisiones.</a:t>
            </a:r>
            <a:endParaRPr lang="es-ES" dirty="0"/>
          </a:p>
        </p:txBody>
      </p:sp>
      <p:sp>
        <p:nvSpPr>
          <p:cNvPr id="4" name="3 Marcador de número de diapositiva"/>
          <p:cNvSpPr>
            <a:spLocks noGrp="1"/>
          </p:cNvSpPr>
          <p:nvPr>
            <p:ph type="sldNum" sz="quarter" idx="10"/>
          </p:nvPr>
        </p:nvSpPr>
        <p:spPr/>
        <p:txBody>
          <a:bodyPr/>
          <a:lstStyle/>
          <a:p>
            <a:fld id="{D2404FC8-3824-49BD-ACA8-D8B8A8273054}" type="slidenum">
              <a:rPr lang="es-ES" smtClean="0"/>
              <a:t>10</a:t>
            </a:fld>
            <a:endParaRPr lang="es-ES"/>
          </a:p>
        </p:txBody>
      </p:sp>
    </p:spTree>
    <p:extLst>
      <p:ext uri="{BB962C8B-B14F-4D97-AF65-F5344CB8AC3E}">
        <p14:creationId xmlns:p14="http://schemas.microsoft.com/office/powerpoint/2010/main" val="3626170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Tanto la discontinuidad de</a:t>
            </a:r>
            <a:r>
              <a:rPr lang="es-ES" baseline="0" dirty="0" smtClean="0"/>
              <a:t> contenidos, metodológica y sus diferentes grados de intensidad afecta la participación del actor que entra en una nueva discontinuidad…</a:t>
            </a:r>
            <a:endParaRPr lang="es-ES" dirty="0"/>
          </a:p>
        </p:txBody>
      </p:sp>
      <p:sp>
        <p:nvSpPr>
          <p:cNvPr id="4" name="3 Marcador de número de diapositiva"/>
          <p:cNvSpPr>
            <a:spLocks noGrp="1"/>
          </p:cNvSpPr>
          <p:nvPr>
            <p:ph type="sldNum" sz="quarter" idx="10"/>
          </p:nvPr>
        </p:nvSpPr>
        <p:spPr/>
        <p:txBody>
          <a:bodyPr/>
          <a:lstStyle/>
          <a:p>
            <a:fld id="{D2404FC8-3824-49BD-ACA8-D8B8A8273054}" type="slidenum">
              <a:rPr lang="es-ES" smtClean="0"/>
              <a:t>11</a:t>
            </a:fld>
            <a:endParaRPr lang="es-ES"/>
          </a:p>
        </p:txBody>
      </p:sp>
    </p:spTree>
    <p:extLst>
      <p:ext uri="{BB962C8B-B14F-4D97-AF65-F5344CB8AC3E}">
        <p14:creationId xmlns:p14="http://schemas.microsoft.com/office/powerpoint/2010/main" val="2281960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El colectivo se moldea a las peculiaridades de este diálogo y el actor establece los márgenes y dinámicas de las relaciones con un otro diferente</a:t>
            </a:r>
          </a:p>
          <a:p>
            <a:endParaRPr lang="es-ES" dirty="0"/>
          </a:p>
        </p:txBody>
      </p:sp>
      <p:sp>
        <p:nvSpPr>
          <p:cNvPr id="4" name="3 Marcador de número de diapositiva"/>
          <p:cNvSpPr>
            <a:spLocks noGrp="1"/>
          </p:cNvSpPr>
          <p:nvPr>
            <p:ph type="sldNum" sz="quarter" idx="10"/>
          </p:nvPr>
        </p:nvSpPr>
        <p:spPr/>
        <p:txBody>
          <a:bodyPr/>
          <a:lstStyle/>
          <a:p>
            <a:fld id="{D2404FC8-3824-49BD-ACA8-D8B8A8273054}" type="slidenum">
              <a:rPr lang="es-ES" smtClean="0"/>
              <a:t>13</a:t>
            </a:fld>
            <a:endParaRPr lang="es-ES"/>
          </a:p>
        </p:txBody>
      </p:sp>
    </p:spTree>
    <p:extLst>
      <p:ext uri="{BB962C8B-B14F-4D97-AF65-F5344CB8AC3E}">
        <p14:creationId xmlns:p14="http://schemas.microsoft.com/office/powerpoint/2010/main" val="1522828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Los movimientos sociales los entendemos como un proceso colectivo</a:t>
            </a:r>
            <a:r>
              <a:rPr lang="es-ES" baseline="0" dirty="0" smtClean="0"/>
              <a:t> donde los actores van construyendo sus propios marcos de referencia.</a:t>
            </a:r>
          </a:p>
          <a:p>
            <a:endParaRPr lang="es-ES" baseline="0" dirty="0" smtClean="0"/>
          </a:p>
          <a:p>
            <a:endParaRPr lang="es-ES" dirty="0"/>
          </a:p>
        </p:txBody>
      </p:sp>
      <p:sp>
        <p:nvSpPr>
          <p:cNvPr id="4" name="3 Marcador de número de diapositiva"/>
          <p:cNvSpPr>
            <a:spLocks noGrp="1"/>
          </p:cNvSpPr>
          <p:nvPr>
            <p:ph type="sldNum" sz="quarter" idx="10"/>
          </p:nvPr>
        </p:nvSpPr>
        <p:spPr/>
        <p:txBody>
          <a:bodyPr/>
          <a:lstStyle/>
          <a:p>
            <a:fld id="{D2404FC8-3824-49BD-ACA8-D8B8A8273054}" type="slidenum">
              <a:rPr lang="es-ES" smtClean="0"/>
              <a:t>20</a:t>
            </a:fld>
            <a:endParaRPr lang="es-ES"/>
          </a:p>
        </p:txBody>
      </p:sp>
    </p:spTree>
    <p:extLst>
      <p:ext uri="{BB962C8B-B14F-4D97-AF65-F5344CB8AC3E}">
        <p14:creationId xmlns:p14="http://schemas.microsoft.com/office/powerpoint/2010/main" val="705639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6C57231-9081-4212-A777-5FD7DC5EAE72}" type="datetimeFigureOut">
              <a:rPr lang="es-ES" smtClean="0"/>
              <a:t>22/11/2012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746BC7-1B60-4C62-8CE6-311808BD35E0}" type="slidenum">
              <a:rPr lang="es-ES" smtClean="0"/>
              <a:t>‹Nº›</a:t>
            </a:fld>
            <a:endParaRPr lang="es-ES"/>
          </a:p>
        </p:txBody>
      </p:sp>
    </p:spTree>
    <p:extLst>
      <p:ext uri="{BB962C8B-B14F-4D97-AF65-F5344CB8AC3E}">
        <p14:creationId xmlns:p14="http://schemas.microsoft.com/office/powerpoint/2010/main" val="392823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6C57231-9081-4212-A777-5FD7DC5EAE72}" type="datetimeFigureOut">
              <a:rPr lang="es-ES" smtClean="0"/>
              <a:t>22/11/2012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746BC7-1B60-4C62-8CE6-311808BD35E0}" type="slidenum">
              <a:rPr lang="es-ES" smtClean="0"/>
              <a:t>‹Nº›</a:t>
            </a:fld>
            <a:endParaRPr lang="es-ES"/>
          </a:p>
        </p:txBody>
      </p:sp>
    </p:spTree>
    <p:extLst>
      <p:ext uri="{BB962C8B-B14F-4D97-AF65-F5344CB8AC3E}">
        <p14:creationId xmlns:p14="http://schemas.microsoft.com/office/powerpoint/2010/main" val="317980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6C57231-9081-4212-A777-5FD7DC5EAE72}" type="datetimeFigureOut">
              <a:rPr lang="es-ES" smtClean="0"/>
              <a:t>22/11/2012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746BC7-1B60-4C62-8CE6-311808BD35E0}" type="slidenum">
              <a:rPr lang="es-ES" smtClean="0"/>
              <a:t>‹Nº›</a:t>
            </a:fld>
            <a:endParaRPr lang="es-ES"/>
          </a:p>
        </p:txBody>
      </p:sp>
    </p:spTree>
    <p:extLst>
      <p:ext uri="{BB962C8B-B14F-4D97-AF65-F5344CB8AC3E}">
        <p14:creationId xmlns:p14="http://schemas.microsoft.com/office/powerpoint/2010/main" val="265970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6C57231-9081-4212-A777-5FD7DC5EAE72}" type="datetimeFigureOut">
              <a:rPr lang="es-ES" smtClean="0"/>
              <a:t>22/11/2012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746BC7-1B60-4C62-8CE6-311808BD35E0}" type="slidenum">
              <a:rPr lang="es-ES" smtClean="0"/>
              <a:t>‹Nº›</a:t>
            </a:fld>
            <a:endParaRPr lang="es-ES"/>
          </a:p>
        </p:txBody>
      </p:sp>
    </p:spTree>
    <p:extLst>
      <p:ext uri="{BB962C8B-B14F-4D97-AF65-F5344CB8AC3E}">
        <p14:creationId xmlns:p14="http://schemas.microsoft.com/office/powerpoint/2010/main" val="176391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6C57231-9081-4212-A777-5FD7DC5EAE72}" type="datetimeFigureOut">
              <a:rPr lang="es-ES" smtClean="0"/>
              <a:t>22/11/2012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746BC7-1B60-4C62-8CE6-311808BD35E0}" type="slidenum">
              <a:rPr lang="es-ES" smtClean="0"/>
              <a:t>‹Nº›</a:t>
            </a:fld>
            <a:endParaRPr lang="es-ES"/>
          </a:p>
        </p:txBody>
      </p:sp>
    </p:spTree>
    <p:extLst>
      <p:ext uri="{BB962C8B-B14F-4D97-AF65-F5344CB8AC3E}">
        <p14:creationId xmlns:p14="http://schemas.microsoft.com/office/powerpoint/2010/main" val="255949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6C57231-9081-4212-A777-5FD7DC5EAE72}" type="datetimeFigureOut">
              <a:rPr lang="es-ES" smtClean="0"/>
              <a:t>22/11/2012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746BC7-1B60-4C62-8CE6-311808BD35E0}" type="slidenum">
              <a:rPr lang="es-ES" smtClean="0"/>
              <a:t>‹Nº›</a:t>
            </a:fld>
            <a:endParaRPr lang="es-ES"/>
          </a:p>
        </p:txBody>
      </p:sp>
    </p:spTree>
    <p:extLst>
      <p:ext uri="{BB962C8B-B14F-4D97-AF65-F5344CB8AC3E}">
        <p14:creationId xmlns:p14="http://schemas.microsoft.com/office/powerpoint/2010/main" val="3205451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6C57231-9081-4212-A777-5FD7DC5EAE72}" type="datetimeFigureOut">
              <a:rPr lang="es-ES" smtClean="0"/>
              <a:t>22/11/2012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3746BC7-1B60-4C62-8CE6-311808BD35E0}" type="slidenum">
              <a:rPr lang="es-ES" smtClean="0"/>
              <a:t>‹Nº›</a:t>
            </a:fld>
            <a:endParaRPr lang="es-ES"/>
          </a:p>
        </p:txBody>
      </p:sp>
    </p:spTree>
    <p:extLst>
      <p:ext uri="{BB962C8B-B14F-4D97-AF65-F5344CB8AC3E}">
        <p14:creationId xmlns:p14="http://schemas.microsoft.com/office/powerpoint/2010/main" val="292312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6C57231-9081-4212-A777-5FD7DC5EAE72}" type="datetimeFigureOut">
              <a:rPr lang="es-ES" smtClean="0"/>
              <a:t>22/11/2012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3746BC7-1B60-4C62-8CE6-311808BD35E0}" type="slidenum">
              <a:rPr lang="es-ES" smtClean="0"/>
              <a:t>‹Nº›</a:t>
            </a:fld>
            <a:endParaRPr lang="es-ES"/>
          </a:p>
        </p:txBody>
      </p:sp>
    </p:spTree>
    <p:extLst>
      <p:ext uri="{BB962C8B-B14F-4D97-AF65-F5344CB8AC3E}">
        <p14:creationId xmlns:p14="http://schemas.microsoft.com/office/powerpoint/2010/main" val="400488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6C57231-9081-4212-A777-5FD7DC5EAE72}" type="datetimeFigureOut">
              <a:rPr lang="es-ES" smtClean="0"/>
              <a:t>22/11/2012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3746BC7-1B60-4C62-8CE6-311808BD35E0}" type="slidenum">
              <a:rPr lang="es-ES" smtClean="0"/>
              <a:t>‹Nº›</a:t>
            </a:fld>
            <a:endParaRPr lang="es-ES"/>
          </a:p>
        </p:txBody>
      </p:sp>
    </p:spTree>
    <p:extLst>
      <p:ext uri="{BB962C8B-B14F-4D97-AF65-F5344CB8AC3E}">
        <p14:creationId xmlns:p14="http://schemas.microsoft.com/office/powerpoint/2010/main" val="742001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6C57231-9081-4212-A777-5FD7DC5EAE72}" type="datetimeFigureOut">
              <a:rPr lang="es-ES" smtClean="0"/>
              <a:t>22/11/2012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746BC7-1B60-4C62-8CE6-311808BD35E0}" type="slidenum">
              <a:rPr lang="es-ES" smtClean="0"/>
              <a:t>‹Nº›</a:t>
            </a:fld>
            <a:endParaRPr lang="es-ES"/>
          </a:p>
        </p:txBody>
      </p:sp>
    </p:spTree>
    <p:extLst>
      <p:ext uri="{BB962C8B-B14F-4D97-AF65-F5344CB8AC3E}">
        <p14:creationId xmlns:p14="http://schemas.microsoft.com/office/powerpoint/2010/main" val="2917597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6C57231-9081-4212-A777-5FD7DC5EAE72}" type="datetimeFigureOut">
              <a:rPr lang="es-ES" smtClean="0"/>
              <a:t>22/11/2012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746BC7-1B60-4C62-8CE6-311808BD35E0}" type="slidenum">
              <a:rPr lang="es-ES" smtClean="0"/>
              <a:t>‹Nº›</a:t>
            </a:fld>
            <a:endParaRPr lang="es-ES"/>
          </a:p>
        </p:txBody>
      </p:sp>
    </p:spTree>
    <p:extLst>
      <p:ext uri="{BB962C8B-B14F-4D97-AF65-F5344CB8AC3E}">
        <p14:creationId xmlns:p14="http://schemas.microsoft.com/office/powerpoint/2010/main" val="10688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57231-9081-4212-A777-5FD7DC5EAE72}" type="datetimeFigureOut">
              <a:rPr lang="es-ES" smtClean="0"/>
              <a:t>22/11/2012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46BC7-1B60-4C62-8CE6-311808BD35E0}" type="slidenum">
              <a:rPr lang="es-ES" smtClean="0"/>
              <a:t>‹Nº›</a:t>
            </a:fld>
            <a:endParaRPr lang="es-ES"/>
          </a:p>
        </p:txBody>
      </p:sp>
    </p:spTree>
    <p:extLst>
      <p:ext uri="{BB962C8B-B14F-4D97-AF65-F5344CB8AC3E}">
        <p14:creationId xmlns:p14="http://schemas.microsoft.com/office/powerpoint/2010/main" val="1708820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3501008"/>
            <a:ext cx="6030924" cy="1200329"/>
          </a:xfrm>
          <a:prstGeom prst="rect">
            <a:avLst/>
          </a:prstGeom>
          <a:noFill/>
        </p:spPr>
        <p:txBody>
          <a:bodyPr wrap="square" rtlCol="0">
            <a:spAutoFit/>
          </a:bodyPr>
          <a:lstStyle/>
          <a:p>
            <a:r>
              <a:rPr lang="es-ES" sz="2400" i="1" dirty="0">
                <a:solidFill>
                  <a:schemeClr val="tx1">
                    <a:lumMod val="75000"/>
                    <a:lumOff val="25000"/>
                  </a:schemeClr>
                </a:solidFill>
              </a:rPr>
              <a:t>"Una mirada a dos experiencias de cooperativas agroecológicas. Los recorridos y discontinuidades de La Acequia y Hortigas"</a:t>
            </a:r>
          </a:p>
        </p:txBody>
      </p:sp>
      <p:sp>
        <p:nvSpPr>
          <p:cNvPr id="3" name="2 CuadroTexto"/>
          <p:cNvSpPr txBox="1"/>
          <p:nvPr/>
        </p:nvSpPr>
        <p:spPr>
          <a:xfrm>
            <a:off x="395536" y="4653136"/>
            <a:ext cx="3059832" cy="369332"/>
          </a:xfrm>
          <a:prstGeom prst="rect">
            <a:avLst/>
          </a:prstGeom>
          <a:noFill/>
        </p:spPr>
        <p:txBody>
          <a:bodyPr wrap="square" rtlCol="0">
            <a:spAutoFit/>
          </a:bodyPr>
          <a:lstStyle/>
          <a:p>
            <a:r>
              <a:rPr lang="es-ES" dirty="0" smtClean="0">
                <a:solidFill>
                  <a:schemeClr val="tx1">
                    <a:lumMod val="75000"/>
                    <a:lumOff val="25000"/>
                  </a:schemeClr>
                </a:solidFill>
              </a:rPr>
              <a:t>Pablo Saravia Ramos</a:t>
            </a:r>
            <a:endParaRPr lang="es-ES" dirty="0">
              <a:solidFill>
                <a:schemeClr val="tx1">
                  <a:lumMod val="75000"/>
                  <a:lumOff val="25000"/>
                </a:schemeClr>
              </a:solidFill>
            </a:endParaRPr>
          </a:p>
        </p:txBody>
      </p:sp>
      <p:pic>
        <p:nvPicPr>
          <p:cNvPr id="1027" name="Picture 3" descr="C:\Users\Pablo\Desktop\porta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411760" y="6074132"/>
            <a:ext cx="6480720" cy="523220"/>
          </a:xfrm>
          <a:prstGeom prst="rect">
            <a:avLst/>
          </a:prstGeom>
          <a:solidFill>
            <a:schemeClr val="bg1">
              <a:lumMod val="85000"/>
            </a:schemeClr>
          </a:solidFill>
          <a:ln>
            <a:noFill/>
          </a:ln>
        </p:spPr>
        <p:txBody>
          <a:bodyPr wrap="square" rtlCol="0">
            <a:spAutoFit/>
          </a:bodyPr>
          <a:lstStyle/>
          <a:p>
            <a:pPr algn="r"/>
            <a:r>
              <a:rPr lang="es-ES" sz="1400" i="1" dirty="0" smtClean="0">
                <a:solidFill>
                  <a:schemeClr val="tx1">
                    <a:lumMod val="75000"/>
                    <a:lumOff val="25000"/>
                  </a:schemeClr>
                </a:solidFill>
              </a:rPr>
              <a:t>Seminario </a:t>
            </a:r>
            <a:r>
              <a:rPr lang="es-ES" sz="1400" i="1" dirty="0" err="1" smtClean="0">
                <a:solidFill>
                  <a:schemeClr val="tx1">
                    <a:lumMod val="75000"/>
                    <a:lumOff val="25000"/>
                  </a:schemeClr>
                </a:solidFill>
              </a:rPr>
              <a:t>Cicode</a:t>
            </a:r>
            <a:r>
              <a:rPr lang="es-ES" sz="1400" i="1" dirty="0" smtClean="0">
                <a:solidFill>
                  <a:schemeClr val="tx1">
                    <a:lumMod val="75000"/>
                    <a:lumOff val="25000"/>
                  </a:schemeClr>
                </a:solidFill>
              </a:rPr>
              <a:t>: "Medio </a:t>
            </a:r>
            <a:r>
              <a:rPr lang="es-ES" sz="1400" i="1" dirty="0">
                <a:solidFill>
                  <a:schemeClr val="tx1">
                    <a:lumMod val="75000"/>
                    <a:lumOff val="25000"/>
                  </a:schemeClr>
                </a:solidFill>
              </a:rPr>
              <a:t>Ambiente y Desarrollo en Cuatro Dimensiones: Reflexiones Globales y Actuaciones </a:t>
            </a:r>
            <a:r>
              <a:rPr lang="es-ES" sz="1400" i="1" dirty="0" smtClean="0">
                <a:solidFill>
                  <a:schemeClr val="tx1">
                    <a:lumMod val="75000"/>
                    <a:lumOff val="25000"/>
                  </a:schemeClr>
                </a:solidFill>
              </a:rPr>
              <a:t>Locales"</a:t>
            </a:r>
            <a:r>
              <a:rPr lang="es-ES" sz="1400" dirty="0" smtClean="0">
                <a:solidFill>
                  <a:schemeClr val="tx1">
                    <a:lumMod val="75000"/>
                    <a:lumOff val="25000"/>
                  </a:schemeClr>
                </a:solidFill>
              </a:rPr>
              <a:t>. </a:t>
            </a:r>
            <a:r>
              <a:rPr lang="es-ES" sz="1400" dirty="0" smtClean="0">
                <a:solidFill>
                  <a:schemeClr val="tx1">
                    <a:lumMod val="75000"/>
                    <a:lumOff val="25000"/>
                  </a:schemeClr>
                </a:solidFill>
              </a:rPr>
              <a:t>Granada, 22 </a:t>
            </a:r>
            <a:r>
              <a:rPr lang="es-ES" sz="1400" dirty="0" smtClean="0">
                <a:solidFill>
                  <a:schemeClr val="tx1">
                    <a:lumMod val="75000"/>
                    <a:lumOff val="25000"/>
                  </a:schemeClr>
                </a:solidFill>
              </a:rPr>
              <a:t>de </a:t>
            </a:r>
            <a:r>
              <a:rPr lang="es-ES" sz="1400" dirty="0" smtClean="0">
                <a:solidFill>
                  <a:schemeClr val="tx1">
                    <a:lumMod val="75000"/>
                    <a:lumOff val="25000"/>
                  </a:schemeClr>
                </a:solidFill>
              </a:rPr>
              <a:t>noviembre </a:t>
            </a:r>
            <a:r>
              <a:rPr lang="es-ES" sz="1400" dirty="0" smtClean="0">
                <a:solidFill>
                  <a:schemeClr val="tx1">
                    <a:lumMod val="75000"/>
                    <a:lumOff val="25000"/>
                  </a:schemeClr>
                </a:solidFill>
              </a:rPr>
              <a:t>de </a:t>
            </a:r>
            <a:r>
              <a:rPr lang="es-ES" sz="1400" dirty="0" smtClean="0">
                <a:solidFill>
                  <a:schemeClr val="tx1">
                    <a:lumMod val="75000"/>
                    <a:lumOff val="25000"/>
                  </a:schemeClr>
                </a:solidFill>
              </a:rPr>
              <a:t>2012  </a:t>
            </a:r>
            <a:endParaRPr lang="es-ES" sz="1400" dirty="0">
              <a:solidFill>
                <a:schemeClr val="tx1">
                  <a:lumMod val="75000"/>
                  <a:lumOff val="25000"/>
                </a:schemeClr>
              </a:solidFill>
            </a:endParaRPr>
          </a:p>
        </p:txBody>
      </p:sp>
    </p:spTree>
    <p:extLst>
      <p:ext uri="{BB962C8B-B14F-4D97-AF65-F5344CB8AC3E}">
        <p14:creationId xmlns:p14="http://schemas.microsoft.com/office/powerpoint/2010/main" val="17037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31540" y="899428"/>
            <a:ext cx="6084676" cy="430887"/>
          </a:xfrm>
          <a:prstGeom prst="rect">
            <a:avLst/>
          </a:prstGeom>
          <a:noFill/>
        </p:spPr>
        <p:txBody>
          <a:bodyPr wrap="square" rtlCol="0">
            <a:spAutoFit/>
          </a:bodyPr>
          <a:lstStyle/>
          <a:p>
            <a:r>
              <a:rPr lang="es-ES" sz="2200" dirty="0" smtClean="0">
                <a:solidFill>
                  <a:schemeClr val="tx1">
                    <a:lumMod val="75000"/>
                    <a:lumOff val="25000"/>
                  </a:schemeClr>
                </a:solidFill>
              </a:rPr>
              <a:t>Discontinuidad metodológica</a:t>
            </a:r>
            <a:endParaRPr lang="es-ES" sz="2200" dirty="0">
              <a:solidFill>
                <a:schemeClr val="tx1">
                  <a:lumMod val="75000"/>
                  <a:lumOff val="25000"/>
                </a:schemeClr>
              </a:solidFill>
            </a:endParaRPr>
          </a:p>
        </p:txBody>
      </p:sp>
      <p:sp>
        <p:nvSpPr>
          <p:cNvPr id="8" name="7 CuadroTexto"/>
          <p:cNvSpPr txBox="1"/>
          <p:nvPr/>
        </p:nvSpPr>
        <p:spPr>
          <a:xfrm>
            <a:off x="755576" y="4665910"/>
            <a:ext cx="3384376" cy="1446550"/>
          </a:xfrm>
          <a:prstGeom prst="rect">
            <a:avLst/>
          </a:prstGeom>
          <a:noFill/>
        </p:spPr>
        <p:txBody>
          <a:bodyPr wrap="square" rtlCol="0">
            <a:spAutoFit/>
          </a:bodyPr>
          <a:lstStyle/>
          <a:p>
            <a:r>
              <a:rPr lang="es-ES" sz="2200" dirty="0" smtClean="0">
                <a:solidFill>
                  <a:schemeClr val="tx1">
                    <a:lumMod val="75000"/>
                    <a:lumOff val="25000"/>
                  </a:schemeClr>
                </a:solidFill>
              </a:rPr>
              <a:t>El actor en movimiento despierta de la letanía y se activan las alarmas</a:t>
            </a:r>
          </a:p>
          <a:p>
            <a:r>
              <a:rPr lang="es-ES" sz="2200" i="1" dirty="0" smtClean="0">
                <a:solidFill>
                  <a:schemeClr val="tx1">
                    <a:lumMod val="75000"/>
                    <a:lumOff val="25000"/>
                  </a:schemeClr>
                </a:solidFill>
              </a:rPr>
              <a:t>“El actor retoma el control”</a:t>
            </a:r>
            <a:endParaRPr lang="es-ES" sz="2200" i="1" dirty="0">
              <a:solidFill>
                <a:schemeClr val="tx1">
                  <a:lumMod val="75000"/>
                  <a:lumOff val="25000"/>
                </a:schemeClr>
              </a:solidFill>
            </a:endParaRPr>
          </a:p>
        </p:txBody>
      </p:sp>
      <p:sp>
        <p:nvSpPr>
          <p:cNvPr id="9" name="8 CuadroTexto"/>
          <p:cNvSpPr txBox="1"/>
          <p:nvPr/>
        </p:nvSpPr>
        <p:spPr>
          <a:xfrm>
            <a:off x="5796136" y="4665910"/>
            <a:ext cx="3176798" cy="1446550"/>
          </a:xfrm>
          <a:prstGeom prst="rect">
            <a:avLst/>
          </a:prstGeom>
          <a:noFill/>
        </p:spPr>
        <p:txBody>
          <a:bodyPr wrap="square" rtlCol="0">
            <a:spAutoFit/>
          </a:bodyPr>
          <a:lstStyle/>
          <a:p>
            <a:r>
              <a:rPr lang="es-ES" sz="2200" dirty="0" smtClean="0">
                <a:solidFill>
                  <a:schemeClr val="tx1">
                    <a:lumMod val="75000"/>
                    <a:lumOff val="25000"/>
                  </a:schemeClr>
                </a:solidFill>
              </a:rPr>
              <a:t>Autoformación y la reproducción de conocimientos</a:t>
            </a:r>
          </a:p>
          <a:p>
            <a:r>
              <a:rPr lang="es-ES" sz="2200" i="1" dirty="0" smtClean="0">
                <a:solidFill>
                  <a:schemeClr val="tx1">
                    <a:lumMod val="75000"/>
                    <a:lumOff val="25000"/>
                  </a:schemeClr>
                </a:solidFill>
              </a:rPr>
              <a:t>“La escuela se reinventa”</a:t>
            </a:r>
            <a:endParaRPr lang="es-ES" sz="2200" i="1" dirty="0">
              <a:solidFill>
                <a:schemeClr val="tx1">
                  <a:lumMod val="75000"/>
                  <a:lumOff val="25000"/>
                </a:schemeClr>
              </a:solidFill>
            </a:endParaRPr>
          </a:p>
        </p:txBody>
      </p:sp>
      <p:sp>
        <p:nvSpPr>
          <p:cNvPr id="10" name="9 CuadroTexto"/>
          <p:cNvSpPr txBox="1"/>
          <p:nvPr/>
        </p:nvSpPr>
        <p:spPr>
          <a:xfrm>
            <a:off x="3419872" y="4077072"/>
            <a:ext cx="2232248" cy="369332"/>
          </a:xfrm>
          <a:prstGeom prst="rect">
            <a:avLst/>
          </a:prstGeom>
          <a:solidFill>
            <a:schemeClr val="bg1">
              <a:lumMod val="85000"/>
            </a:schemeClr>
          </a:solidFill>
        </p:spPr>
        <p:txBody>
          <a:bodyPr wrap="square" rtlCol="0">
            <a:spAutoFit/>
          </a:bodyPr>
          <a:lstStyle/>
          <a:p>
            <a:r>
              <a:rPr lang="es-ES" dirty="0" smtClean="0">
                <a:solidFill>
                  <a:schemeClr val="tx1">
                    <a:lumMod val="75000"/>
                    <a:lumOff val="25000"/>
                  </a:schemeClr>
                </a:solidFill>
              </a:rPr>
              <a:t>Las respuestas…</a:t>
            </a:r>
            <a:endParaRPr lang="es-ES" dirty="0">
              <a:solidFill>
                <a:schemeClr val="tx1">
                  <a:lumMod val="75000"/>
                  <a:lumOff val="25000"/>
                </a:schemeClr>
              </a:solidFill>
            </a:endParaRPr>
          </a:p>
        </p:txBody>
      </p:sp>
      <p:sp>
        <p:nvSpPr>
          <p:cNvPr id="13" name="12 CuadroTexto"/>
          <p:cNvSpPr txBox="1"/>
          <p:nvPr/>
        </p:nvSpPr>
        <p:spPr>
          <a:xfrm>
            <a:off x="274540" y="185805"/>
            <a:ext cx="7753843" cy="523220"/>
          </a:xfrm>
          <a:prstGeom prst="rect">
            <a:avLst/>
          </a:prstGeom>
          <a:noFill/>
        </p:spPr>
        <p:txBody>
          <a:bodyPr wrap="square" rtlCol="0">
            <a:spAutoFit/>
          </a:bodyPr>
          <a:lstStyle/>
          <a:p>
            <a:r>
              <a:rPr lang="es-ES" sz="2800" dirty="0">
                <a:solidFill>
                  <a:srgbClr val="4D4D4D"/>
                </a:solidFill>
              </a:rPr>
              <a:t>Reconstruyendo el mapa de las discontinuidades</a:t>
            </a:r>
          </a:p>
        </p:txBody>
      </p:sp>
      <p:cxnSp>
        <p:nvCxnSpPr>
          <p:cNvPr id="14" name="13 Conector recto"/>
          <p:cNvCxnSpPr/>
          <p:nvPr/>
        </p:nvCxnSpPr>
        <p:spPr>
          <a:xfrm>
            <a:off x="395536"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 name="2 Grupo"/>
          <p:cNvGrpSpPr/>
          <p:nvPr/>
        </p:nvGrpSpPr>
        <p:grpSpPr>
          <a:xfrm>
            <a:off x="158764" y="1850048"/>
            <a:ext cx="4557252" cy="1938992"/>
            <a:chOff x="158764" y="1850048"/>
            <a:chExt cx="4557252" cy="1938992"/>
          </a:xfrm>
        </p:grpSpPr>
        <p:sp>
          <p:nvSpPr>
            <p:cNvPr id="4" name="3 CuadroTexto"/>
            <p:cNvSpPr txBox="1"/>
            <p:nvPr/>
          </p:nvSpPr>
          <p:spPr>
            <a:xfrm>
              <a:off x="626308" y="1850048"/>
              <a:ext cx="4089708" cy="1938992"/>
            </a:xfrm>
            <a:prstGeom prst="rect">
              <a:avLst/>
            </a:prstGeom>
            <a:noFill/>
          </p:spPr>
          <p:txBody>
            <a:bodyPr wrap="square" rtlCol="0">
              <a:spAutoFit/>
            </a:bodyPr>
            <a:lstStyle/>
            <a:p>
              <a:r>
                <a:rPr lang="es-ES" sz="2400" b="1" dirty="0" smtClean="0">
                  <a:solidFill>
                    <a:schemeClr val="tx1">
                      <a:lumMod val="75000"/>
                      <a:lumOff val="25000"/>
                    </a:schemeClr>
                  </a:solidFill>
                </a:rPr>
                <a:t>Irregularidades</a:t>
              </a:r>
              <a:r>
                <a:rPr lang="es-ES" sz="2400" dirty="0" smtClean="0">
                  <a:solidFill>
                    <a:schemeClr val="tx1">
                      <a:lumMod val="75000"/>
                      <a:lumOff val="25000"/>
                    </a:schemeClr>
                  </a:solidFill>
                </a:rPr>
                <a:t>: resquebrajado la horizontalidad, falsos consensos, manejo inadecuado del rango:</a:t>
              </a:r>
            </a:p>
            <a:p>
              <a:r>
                <a:rPr lang="es-ES" sz="2400" i="1" dirty="0" smtClean="0">
                  <a:solidFill>
                    <a:schemeClr val="tx1">
                      <a:lumMod val="75000"/>
                      <a:lumOff val="25000"/>
                    </a:schemeClr>
                  </a:solidFill>
                </a:rPr>
                <a:t>“Se actor se deja de gobernar”</a:t>
              </a:r>
              <a:endParaRPr lang="es-ES" sz="2400" i="1" dirty="0">
                <a:solidFill>
                  <a:schemeClr val="tx1">
                    <a:lumMod val="75000"/>
                    <a:lumOff val="25000"/>
                  </a:schemeClr>
                </a:solidFill>
              </a:endParaRPr>
            </a:p>
          </p:txBody>
        </p:sp>
        <p:sp>
          <p:nvSpPr>
            <p:cNvPr id="6" name="5 Flecha derecha"/>
            <p:cNvSpPr/>
            <p:nvPr/>
          </p:nvSpPr>
          <p:spPr>
            <a:xfrm>
              <a:off x="158764" y="1916832"/>
              <a:ext cx="395288" cy="36004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C00000"/>
                </a:solidFill>
              </a:endParaRPr>
            </a:p>
          </p:txBody>
        </p:sp>
      </p:grpSp>
      <p:grpSp>
        <p:nvGrpSpPr>
          <p:cNvPr id="7" name="6 Grupo"/>
          <p:cNvGrpSpPr/>
          <p:nvPr/>
        </p:nvGrpSpPr>
        <p:grpSpPr>
          <a:xfrm>
            <a:off x="5184824" y="1850048"/>
            <a:ext cx="3788110" cy="1938992"/>
            <a:chOff x="5184824" y="1850048"/>
            <a:chExt cx="3788110" cy="1938992"/>
          </a:xfrm>
        </p:grpSpPr>
        <p:sp>
          <p:nvSpPr>
            <p:cNvPr id="5" name="4 CuadroTexto"/>
            <p:cNvSpPr txBox="1"/>
            <p:nvPr/>
          </p:nvSpPr>
          <p:spPr>
            <a:xfrm>
              <a:off x="5652120" y="1850048"/>
              <a:ext cx="3320814" cy="1938992"/>
            </a:xfrm>
            <a:prstGeom prst="rect">
              <a:avLst/>
            </a:prstGeom>
            <a:noFill/>
          </p:spPr>
          <p:txBody>
            <a:bodyPr wrap="square" rtlCol="0">
              <a:spAutoFit/>
            </a:bodyPr>
            <a:lstStyle/>
            <a:p>
              <a:r>
                <a:rPr lang="es-ES" sz="2400" b="1" dirty="0" smtClean="0">
                  <a:solidFill>
                    <a:schemeClr val="tx1">
                      <a:lumMod val="75000"/>
                      <a:lumOff val="25000"/>
                    </a:schemeClr>
                  </a:solidFill>
                </a:rPr>
                <a:t>Carencias formativas: </a:t>
              </a:r>
              <a:r>
                <a:rPr lang="es-ES" sz="2400" dirty="0" smtClean="0">
                  <a:solidFill>
                    <a:schemeClr val="tx1">
                      <a:lumMod val="75000"/>
                      <a:lumOff val="25000"/>
                    </a:schemeClr>
                  </a:solidFill>
                </a:rPr>
                <a:t>no se funcionar en asamblea, no tengo las herramientas</a:t>
              </a:r>
            </a:p>
            <a:p>
              <a:r>
                <a:rPr lang="es-ES" sz="2400" i="1" dirty="0" smtClean="0">
                  <a:solidFill>
                    <a:schemeClr val="tx1">
                      <a:lumMod val="75000"/>
                      <a:lumOff val="25000"/>
                    </a:schemeClr>
                  </a:solidFill>
                </a:rPr>
                <a:t>“La escuela falla”</a:t>
              </a:r>
              <a:endParaRPr lang="es-ES" sz="2400" i="1" dirty="0">
                <a:solidFill>
                  <a:schemeClr val="tx1">
                    <a:lumMod val="75000"/>
                    <a:lumOff val="25000"/>
                  </a:schemeClr>
                </a:solidFill>
              </a:endParaRPr>
            </a:p>
          </p:txBody>
        </p:sp>
        <p:sp>
          <p:nvSpPr>
            <p:cNvPr id="12" name="11 Flecha derecha"/>
            <p:cNvSpPr/>
            <p:nvPr/>
          </p:nvSpPr>
          <p:spPr>
            <a:xfrm>
              <a:off x="5184824" y="1916832"/>
              <a:ext cx="395288" cy="36004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C00000"/>
                </a:solidFill>
              </a:endParaRPr>
            </a:p>
          </p:txBody>
        </p:sp>
      </p:grpSp>
      <p:cxnSp>
        <p:nvCxnSpPr>
          <p:cNvPr id="15" name="14 Conector recto"/>
          <p:cNvCxnSpPr/>
          <p:nvPr/>
        </p:nvCxnSpPr>
        <p:spPr>
          <a:xfrm>
            <a:off x="8100391"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15 Elipse"/>
          <p:cNvSpPr/>
          <p:nvPr/>
        </p:nvSpPr>
        <p:spPr>
          <a:xfrm>
            <a:off x="8244408"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10</a:t>
            </a:r>
            <a:endParaRPr lang="es-ES" sz="1300" dirty="0">
              <a:solidFill>
                <a:schemeClr val="tx1"/>
              </a:solidFill>
            </a:endParaRPr>
          </a:p>
        </p:txBody>
      </p:sp>
    </p:spTree>
    <p:extLst>
      <p:ext uri="{BB962C8B-B14F-4D97-AF65-F5344CB8AC3E}">
        <p14:creationId xmlns:p14="http://schemas.microsoft.com/office/powerpoint/2010/main" val="359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427985" y="1115452"/>
            <a:ext cx="4248471" cy="430887"/>
          </a:xfrm>
          <a:prstGeom prst="rect">
            <a:avLst/>
          </a:prstGeom>
          <a:noFill/>
        </p:spPr>
        <p:txBody>
          <a:bodyPr wrap="square" rtlCol="0">
            <a:spAutoFit/>
          </a:bodyPr>
          <a:lstStyle/>
          <a:p>
            <a:r>
              <a:rPr lang="es-ES" sz="2200" dirty="0" smtClean="0">
                <a:solidFill>
                  <a:schemeClr val="tx1">
                    <a:lumMod val="75000"/>
                    <a:lumOff val="25000"/>
                  </a:schemeClr>
                </a:solidFill>
              </a:rPr>
              <a:t>Discontinuidad en la participación</a:t>
            </a:r>
            <a:endParaRPr lang="es-ES" sz="2200" dirty="0">
              <a:solidFill>
                <a:schemeClr val="tx1">
                  <a:lumMod val="75000"/>
                  <a:lumOff val="25000"/>
                </a:schemeClr>
              </a:solidFill>
            </a:endParaRPr>
          </a:p>
        </p:txBody>
      </p:sp>
      <p:grpSp>
        <p:nvGrpSpPr>
          <p:cNvPr id="3" name="2 Grupo"/>
          <p:cNvGrpSpPr/>
          <p:nvPr/>
        </p:nvGrpSpPr>
        <p:grpSpPr>
          <a:xfrm>
            <a:off x="395536" y="2852936"/>
            <a:ext cx="2232248" cy="936104"/>
            <a:chOff x="395536" y="2852936"/>
            <a:chExt cx="2232248" cy="936104"/>
          </a:xfrm>
        </p:grpSpPr>
        <p:sp>
          <p:nvSpPr>
            <p:cNvPr id="4" name="3 Flecha abajo"/>
            <p:cNvSpPr/>
            <p:nvPr/>
          </p:nvSpPr>
          <p:spPr>
            <a:xfrm>
              <a:off x="395536" y="2852936"/>
              <a:ext cx="576064" cy="936104"/>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C00000"/>
                </a:solidFill>
              </a:endParaRPr>
            </a:p>
          </p:txBody>
        </p:sp>
        <p:sp>
          <p:nvSpPr>
            <p:cNvPr id="5" name="4 CuadroTexto"/>
            <p:cNvSpPr txBox="1"/>
            <p:nvPr/>
          </p:nvSpPr>
          <p:spPr>
            <a:xfrm>
              <a:off x="971600" y="2924944"/>
              <a:ext cx="1656184" cy="707886"/>
            </a:xfrm>
            <a:prstGeom prst="rect">
              <a:avLst/>
            </a:prstGeom>
            <a:noFill/>
          </p:spPr>
          <p:txBody>
            <a:bodyPr wrap="square" rtlCol="0">
              <a:spAutoFit/>
            </a:bodyPr>
            <a:lstStyle/>
            <a:p>
              <a:r>
                <a:rPr lang="es-ES" sz="2000" dirty="0" smtClean="0">
                  <a:solidFill>
                    <a:schemeClr val="tx1">
                      <a:lumMod val="75000"/>
                      <a:lumOff val="25000"/>
                    </a:schemeClr>
                  </a:solidFill>
                </a:rPr>
                <a:t>Baja participación</a:t>
              </a:r>
              <a:endParaRPr lang="es-ES" sz="2000" dirty="0">
                <a:solidFill>
                  <a:schemeClr val="tx1">
                    <a:lumMod val="75000"/>
                    <a:lumOff val="25000"/>
                  </a:schemeClr>
                </a:solidFill>
              </a:endParaRPr>
            </a:p>
          </p:txBody>
        </p:sp>
      </p:grpSp>
      <p:grpSp>
        <p:nvGrpSpPr>
          <p:cNvPr id="11" name="10 Grupo"/>
          <p:cNvGrpSpPr/>
          <p:nvPr/>
        </p:nvGrpSpPr>
        <p:grpSpPr>
          <a:xfrm>
            <a:off x="2339753" y="2492896"/>
            <a:ext cx="2088231" cy="2736304"/>
            <a:chOff x="2339753" y="2492896"/>
            <a:chExt cx="2088231" cy="2736304"/>
          </a:xfrm>
        </p:grpSpPr>
        <p:sp>
          <p:nvSpPr>
            <p:cNvPr id="6" name="5 Flecha abajo"/>
            <p:cNvSpPr/>
            <p:nvPr/>
          </p:nvSpPr>
          <p:spPr>
            <a:xfrm rot="10800000">
              <a:off x="2339753" y="2492896"/>
              <a:ext cx="576064" cy="2736304"/>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C00000"/>
                </a:solidFill>
              </a:endParaRPr>
            </a:p>
          </p:txBody>
        </p:sp>
        <p:sp>
          <p:nvSpPr>
            <p:cNvPr id="7" name="6 CuadroTexto"/>
            <p:cNvSpPr txBox="1"/>
            <p:nvPr/>
          </p:nvSpPr>
          <p:spPr>
            <a:xfrm>
              <a:off x="2843807" y="3717032"/>
              <a:ext cx="1584177" cy="707886"/>
            </a:xfrm>
            <a:prstGeom prst="rect">
              <a:avLst/>
            </a:prstGeom>
            <a:noFill/>
          </p:spPr>
          <p:txBody>
            <a:bodyPr wrap="square" rtlCol="0">
              <a:spAutoFit/>
            </a:bodyPr>
            <a:lstStyle/>
            <a:p>
              <a:r>
                <a:rPr lang="es-ES" sz="2000" dirty="0" smtClean="0">
                  <a:solidFill>
                    <a:schemeClr val="tx1">
                      <a:lumMod val="75000"/>
                      <a:lumOff val="25000"/>
                    </a:schemeClr>
                  </a:solidFill>
                </a:rPr>
                <a:t>Sube la participación</a:t>
              </a:r>
              <a:endParaRPr lang="es-ES" sz="2000" dirty="0">
                <a:solidFill>
                  <a:schemeClr val="tx1">
                    <a:lumMod val="75000"/>
                    <a:lumOff val="25000"/>
                  </a:schemeClr>
                </a:solidFill>
              </a:endParaRPr>
            </a:p>
          </p:txBody>
        </p:sp>
      </p:grpSp>
      <p:sp>
        <p:nvSpPr>
          <p:cNvPr id="10" name="9 CuadroTexto"/>
          <p:cNvSpPr txBox="1"/>
          <p:nvPr/>
        </p:nvSpPr>
        <p:spPr>
          <a:xfrm>
            <a:off x="6552220" y="3356992"/>
            <a:ext cx="2591780" cy="1200329"/>
          </a:xfrm>
          <a:prstGeom prst="rect">
            <a:avLst/>
          </a:prstGeom>
          <a:noFill/>
        </p:spPr>
        <p:txBody>
          <a:bodyPr wrap="square" rtlCol="0">
            <a:spAutoFit/>
          </a:bodyPr>
          <a:lstStyle/>
          <a:p>
            <a:r>
              <a:rPr lang="es-ES" sz="2400" dirty="0" smtClean="0">
                <a:solidFill>
                  <a:schemeClr val="tx1">
                    <a:lumMod val="75000"/>
                    <a:lumOff val="25000"/>
                  </a:schemeClr>
                </a:solidFill>
              </a:rPr>
              <a:t>Se estabiliza</a:t>
            </a:r>
          </a:p>
          <a:p>
            <a:endParaRPr lang="es-ES" sz="2400" dirty="0" smtClean="0">
              <a:solidFill>
                <a:schemeClr val="tx1">
                  <a:lumMod val="75000"/>
                  <a:lumOff val="25000"/>
                </a:schemeClr>
              </a:solidFill>
            </a:endParaRPr>
          </a:p>
          <a:p>
            <a:r>
              <a:rPr lang="es-ES" sz="2400" dirty="0" smtClean="0">
                <a:solidFill>
                  <a:schemeClr val="tx1">
                    <a:lumMod val="75000"/>
                    <a:lumOff val="25000"/>
                  </a:schemeClr>
                </a:solidFill>
              </a:rPr>
              <a:t>Hay desvinculación</a:t>
            </a:r>
          </a:p>
        </p:txBody>
      </p:sp>
      <p:grpSp>
        <p:nvGrpSpPr>
          <p:cNvPr id="16" name="15 Grupo"/>
          <p:cNvGrpSpPr/>
          <p:nvPr/>
        </p:nvGrpSpPr>
        <p:grpSpPr>
          <a:xfrm>
            <a:off x="4355976" y="2420888"/>
            <a:ext cx="2160239" cy="3096344"/>
            <a:chOff x="4355976" y="2420888"/>
            <a:chExt cx="2160239" cy="3096344"/>
          </a:xfrm>
        </p:grpSpPr>
        <p:sp>
          <p:nvSpPr>
            <p:cNvPr id="8" name="7 Flecha abajo"/>
            <p:cNvSpPr/>
            <p:nvPr/>
          </p:nvSpPr>
          <p:spPr>
            <a:xfrm>
              <a:off x="4355976" y="4005064"/>
              <a:ext cx="576064" cy="936104"/>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C00000"/>
                </a:solidFill>
              </a:endParaRPr>
            </a:p>
          </p:txBody>
        </p:sp>
        <p:sp>
          <p:nvSpPr>
            <p:cNvPr id="9" name="8 CuadroTexto"/>
            <p:cNvSpPr txBox="1"/>
            <p:nvPr/>
          </p:nvSpPr>
          <p:spPr>
            <a:xfrm>
              <a:off x="4788023" y="4077072"/>
              <a:ext cx="1296145" cy="1323439"/>
            </a:xfrm>
            <a:prstGeom prst="rect">
              <a:avLst/>
            </a:prstGeom>
            <a:noFill/>
          </p:spPr>
          <p:txBody>
            <a:bodyPr wrap="square" rtlCol="0">
              <a:spAutoFit/>
            </a:bodyPr>
            <a:lstStyle/>
            <a:p>
              <a:pPr algn="ctr"/>
              <a:r>
                <a:rPr lang="es-ES" sz="2000" dirty="0" smtClean="0">
                  <a:solidFill>
                    <a:schemeClr val="tx1">
                      <a:lumMod val="75000"/>
                      <a:lumOff val="25000"/>
                    </a:schemeClr>
                  </a:solidFill>
                </a:rPr>
                <a:t>Vuelve a bajar y luego a subir</a:t>
              </a:r>
              <a:endParaRPr lang="es-ES" sz="2000" dirty="0">
                <a:solidFill>
                  <a:schemeClr val="tx1">
                    <a:lumMod val="75000"/>
                    <a:lumOff val="25000"/>
                  </a:schemeClr>
                </a:solidFill>
              </a:endParaRPr>
            </a:p>
          </p:txBody>
        </p:sp>
        <p:sp>
          <p:nvSpPr>
            <p:cNvPr id="12" name="11 Cerrar llave"/>
            <p:cNvSpPr/>
            <p:nvPr/>
          </p:nvSpPr>
          <p:spPr>
            <a:xfrm>
              <a:off x="6156176" y="2420888"/>
              <a:ext cx="360039" cy="3096344"/>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 name="12 Flecha abajo"/>
            <p:cNvSpPr/>
            <p:nvPr/>
          </p:nvSpPr>
          <p:spPr>
            <a:xfrm rot="10800000">
              <a:off x="4932041" y="2961818"/>
              <a:ext cx="576064" cy="89922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C00000"/>
                </a:solidFill>
              </a:endParaRPr>
            </a:p>
          </p:txBody>
        </p:sp>
      </p:grpSp>
      <p:sp>
        <p:nvSpPr>
          <p:cNvPr id="14" name="13 CuadroTexto"/>
          <p:cNvSpPr txBox="1"/>
          <p:nvPr/>
        </p:nvSpPr>
        <p:spPr>
          <a:xfrm>
            <a:off x="274540" y="185805"/>
            <a:ext cx="7753843" cy="523220"/>
          </a:xfrm>
          <a:prstGeom prst="rect">
            <a:avLst/>
          </a:prstGeom>
          <a:noFill/>
        </p:spPr>
        <p:txBody>
          <a:bodyPr wrap="square" rtlCol="0">
            <a:spAutoFit/>
          </a:bodyPr>
          <a:lstStyle/>
          <a:p>
            <a:r>
              <a:rPr lang="es-ES" sz="2800" dirty="0">
                <a:solidFill>
                  <a:srgbClr val="4D4D4D"/>
                </a:solidFill>
              </a:rPr>
              <a:t>Reconstruyendo el mapa de las discontinuidades</a:t>
            </a:r>
          </a:p>
        </p:txBody>
      </p:sp>
      <p:cxnSp>
        <p:nvCxnSpPr>
          <p:cNvPr id="15" name="14 Conector recto"/>
          <p:cNvCxnSpPr/>
          <p:nvPr/>
        </p:nvCxnSpPr>
        <p:spPr>
          <a:xfrm>
            <a:off x="395536"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8156070"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17 Elipse"/>
          <p:cNvSpPr/>
          <p:nvPr/>
        </p:nvSpPr>
        <p:spPr>
          <a:xfrm>
            <a:off x="8300087"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11</a:t>
            </a:r>
            <a:endParaRPr lang="es-ES" sz="1300" dirty="0">
              <a:solidFill>
                <a:schemeClr val="tx1"/>
              </a:solidFill>
            </a:endParaRPr>
          </a:p>
        </p:txBody>
      </p:sp>
    </p:spTree>
    <p:extLst>
      <p:ext uri="{BB962C8B-B14F-4D97-AF65-F5344CB8AC3E}">
        <p14:creationId xmlns:p14="http://schemas.microsoft.com/office/powerpoint/2010/main" val="281143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07704" y="2204864"/>
            <a:ext cx="4896544" cy="769441"/>
          </a:xfrm>
          <a:prstGeom prst="rect">
            <a:avLst/>
          </a:prstGeom>
          <a:noFill/>
        </p:spPr>
        <p:txBody>
          <a:bodyPr wrap="square" rtlCol="0">
            <a:spAutoFit/>
          </a:bodyPr>
          <a:lstStyle/>
          <a:p>
            <a:r>
              <a:rPr lang="es-ES" sz="4400" dirty="0">
                <a:solidFill>
                  <a:srgbClr val="C00000"/>
                </a:solidFill>
              </a:rPr>
              <a:t>F</a:t>
            </a:r>
            <a:r>
              <a:rPr lang="es-ES" sz="4400" dirty="0">
                <a:solidFill>
                  <a:srgbClr val="4D4D4D"/>
                </a:solidFill>
              </a:rPr>
              <a:t>ormas de ESTAR!</a:t>
            </a:r>
          </a:p>
        </p:txBody>
      </p:sp>
    </p:spTree>
    <p:extLst>
      <p:ext uri="{BB962C8B-B14F-4D97-AF65-F5344CB8AC3E}">
        <p14:creationId xmlns:p14="http://schemas.microsoft.com/office/powerpoint/2010/main" val="3596490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1124744"/>
            <a:ext cx="3472713" cy="1569660"/>
          </a:xfrm>
          <a:prstGeom prst="rect">
            <a:avLst/>
          </a:prstGeom>
          <a:noFill/>
        </p:spPr>
        <p:txBody>
          <a:bodyPr wrap="square" rtlCol="0">
            <a:spAutoFit/>
          </a:bodyPr>
          <a:lstStyle/>
          <a:p>
            <a:r>
              <a:rPr lang="es-ES" sz="2400" dirty="0" smtClean="0">
                <a:solidFill>
                  <a:schemeClr val="tx1">
                    <a:lumMod val="75000"/>
                    <a:lumOff val="25000"/>
                  </a:schemeClr>
                </a:solidFill>
              </a:rPr>
              <a:t>No está preso de demandas internas, relaciones de poder o correlaciones de fuerzas</a:t>
            </a:r>
            <a:endParaRPr lang="es-ES" sz="2400" dirty="0">
              <a:solidFill>
                <a:schemeClr val="tx1">
                  <a:lumMod val="75000"/>
                  <a:lumOff val="25000"/>
                </a:schemeClr>
              </a:solidFill>
            </a:endParaRPr>
          </a:p>
        </p:txBody>
      </p:sp>
      <p:sp>
        <p:nvSpPr>
          <p:cNvPr id="5" name="4 CuadroTexto"/>
          <p:cNvSpPr txBox="1"/>
          <p:nvPr/>
        </p:nvSpPr>
        <p:spPr>
          <a:xfrm>
            <a:off x="5940152" y="4892967"/>
            <a:ext cx="2736304" cy="1200329"/>
          </a:xfrm>
          <a:prstGeom prst="rect">
            <a:avLst/>
          </a:prstGeom>
          <a:noFill/>
        </p:spPr>
        <p:txBody>
          <a:bodyPr wrap="square" rtlCol="0">
            <a:spAutoFit/>
          </a:bodyPr>
          <a:lstStyle/>
          <a:p>
            <a:pPr algn="r"/>
            <a:r>
              <a:rPr lang="es-ES" sz="2400" dirty="0" smtClean="0">
                <a:solidFill>
                  <a:schemeClr val="tx1">
                    <a:lumMod val="75000"/>
                    <a:lumOff val="25000"/>
                  </a:schemeClr>
                </a:solidFill>
              </a:rPr>
              <a:t>Traductor de sus experiencias a un ritmo subjetivo</a:t>
            </a:r>
            <a:endParaRPr lang="es-ES" sz="2400" dirty="0">
              <a:solidFill>
                <a:schemeClr val="tx1">
                  <a:lumMod val="75000"/>
                  <a:lumOff val="25000"/>
                </a:schemeClr>
              </a:solidFill>
            </a:endParaRPr>
          </a:p>
        </p:txBody>
      </p:sp>
      <p:sp>
        <p:nvSpPr>
          <p:cNvPr id="7" name="6 CuadroTexto"/>
          <p:cNvSpPr txBox="1"/>
          <p:nvPr/>
        </p:nvSpPr>
        <p:spPr>
          <a:xfrm>
            <a:off x="274540" y="185805"/>
            <a:ext cx="7753843" cy="523220"/>
          </a:xfrm>
          <a:prstGeom prst="rect">
            <a:avLst/>
          </a:prstGeom>
          <a:noFill/>
        </p:spPr>
        <p:txBody>
          <a:bodyPr wrap="square" rtlCol="0">
            <a:spAutoFit/>
          </a:bodyPr>
          <a:lstStyle/>
          <a:p>
            <a:r>
              <a:rPr lang="es-ES" sz="2800" dirty="0">
                <a:solidFill>
                  <a:srgbClr val="4D4D4D"/>
                </a:solidFill>
              </a:rPr>
              <a:t>El actor en movimiento se reinventa</a:t>
            </a:r>
          </a:p>
        </p:txBody>
      </p:sp>
      <p:cxnSp>
        <p:nvCxnSpPr>
          <p:cNvPr id="8" name="7 Conector recto"/>
          <p:cNvCxnSpPr/>
          <p:nvPr/>
        </p:nvCxnSpPr>
        <p:spPr>
          <a:xfrm>
            <a:off x="395536"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 name="2 Grupo"/>
          <p:cNvGrpSpPr/>
          <p:nvPr/>
        </p:nvGrpSpPr>
        <p:grpSpPr>
          <a:xfrm>
            <a:off x="2523118" y="3321773"/>
            <a:ext cx="2192898" cy="1763411"/>
            <a:chOff x="2523118" y="3321773"/>
            <a:chExt cx="2192898" cy="1763411"/>
          </a:xfrm>
        </p:grpSpPr>
        <p:sp>
          <p:nvSpPr>
            <p:cNvPr id="6" name="5 CuadroTexto"/>
            <p:cNvSpPr txBox="1"/>
            <p:nvPr/>
          </p:nvSpPr>
          <p:spPr>
            <a:xfrm>
              <a:off x="3203848" y="3321773"/>
              <a:ext cx="1512168" cy="1015663"/>
            </a:xfrm>
            <a:prstGeom prst="rect">
              <a:avLst/>
            </a:prstGeom>
            <a:noFill/>
          </p:spPr>
          <p:txBody>
            <a:bodyPr wrap="square" rtlCol="0">
              <a:spAutoFit/>
            </a:bodyPr>
            <a:lstStyle/>
            <a:p>
              <a:pPr algn="ctr"/>
              <a:r>
                <a:rPr lang="es-ES" sz="2000" dirty="0" smtClean="0">
                  <a:solidFill>
                    <a:schemeClr val="tx1">
                      <a:lumMod val="75000"/>
                      <a:lumOff val="25000"/>
                    </a:schemeClr>
                  </a:solidFill>
                </a:rPr>
                <a:t>Sujeto histórico a priori</a:t>
              </a:r>
              <a:endParaRPr lang="es-ES" sz="2000" dirty="0">
                <a:solidFill>
                  <a:schemeClr val="tx1">
                    <a:lumMod val="75000"/>
                    <a:lumOff val="25000"/>
                  </a:schemeClr>
                </a:solidFill>
              </a:endParaRPr>
            </a:p>
          </p:txBody>
        </p:sp>
        <p:sp>
          <p:nvSpPr>
            <p:cNvPr id="2" name="1 Flecha abajo"/>
            <p:cNvSpPr/>
            <p:nvPr/>
          </p:nvSpPr>
          <p:spPr>
            <a:xfrm>
              <a:off x="2523118" y="3695874"/>
              <a:ext cx="752738" cy="138931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2" name="11 Grupo"/>
          <p:cNvGrpSpPr/>
          <p:nvPr/>
        </p:nvGrpSpPr>
        <p:grpSpPr>
          <a:xfrm>
            <a:off x="4683358" y="2457677"/>
            <a:ext cx="3201010" cy="1389310"/>
            <a:chOff x="4683358" y="2457677"/>
            <a:chExt cx="3201010" cy="1389310"/>
          </a:xfrm>
        </p:grpSpPr>
        <p:sp>
          <p:nvSpPr>
            <p:cNvPr id="9" name="8 CuadroTexto"/>
            <p:cNvSpPr txBox="1"/>
            <p:nvPr/>
          </p:nvSpPr>
          <p:spPr>
            <a:xfrm>
              <a:off x="5292080" y="2817717"/>
              <a:ext cx="2592288" cy="1015663"/>
            </a:xfrm>
            <a:prstGeom prst="rect">
              <a:avLst/>
            </a:prstGeom>
            <a:noFill/>
          </p:spPr>
          <p:txBody>
            <a:bodyPr wrap="square" rtlCol="0">
              <a:spAutoFit/>
            </a:bodyPr>
            <a:lstStyle/>
            <a:p>
              <a:pPr algn="ctr"/>
              <a:r>
                <a:rPr lang="es-ES" sz="2000" dirty="0" smtClean="0">
                  <a:solidFill>
                    <a:schemeClr val="tx1">
                      <a:lumMod val="75000"/>
                      <a:lumOff val="25000"/>
                    </a:schemeClr>
                  </a:solidFill>
                </a:rPr>
                <a:t>Sujeto constructor de significados y prácticas desde lo cercano</a:t>
              </a:r>
              <a:endParaRPr lang="es-ES" sz="2000" dirty="0">
                <a:solidFill>
                  <a:schemeClr val="tx1">
                    <a:lumMod val="75000"/>
                    <a:lumOff val="25000"/>
                  </a:schemeClr>
                </a:solidFill>
              </a:endParaRPr>
            </a:p>
          </p:txBody>
        </p:sp>
        <p:sp>
          <p:nvSpPr>
            <p:cNvPr id="10" name="9 Flecha abajo"/>
            <p:cNvSpPr/>
            <p:nvPr/>
          </p:nvSpPr>
          <p:spPr>
            <a:xfrm rot="10800000">
              <a:off x="4683358" y="2457677"/>
              <a:ext cx="752738" cy="138931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13" name="12 Conector recto"/>
          <p:cNvCxnSpPr/>
          <p:nvPr/>
        </p:nvCxnSpPr>
        <p:spPr>
          <a:xfrm>
            <a:off x="8116720"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8260737"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13</a:t>
            </a:r>
            <a:endParaRPr lang="es-ES" sz="1300" dirty="0">
              <a:solidFill>
                <a:schemeClr val="tx1"/>
              </a:solidFill>
            </a:endParaRPr>
          </a:p>
        </p:txBody>
      </p:sp>
    </p:spTree>
    <p:extLst>
      <p:ext uri="{BB962C8B-B14F-4D97-AF65-F5344CB8AC3E}">
        <p14:creationId xmlns:p14="http://schemas.microsoft.com/office/powerpoint/2010/main" val="55551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blo\Desktop\esquemas t_pablo\esquemas t_pabl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83" y="622614"/>
            <a:ext cx="9001000" cy="6190762"/>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539551" y="1054477"/>
            <a:ext cx="4045432" cy="923330"/>
          </a:xfrm>
          <a:prstGeom prst="rect">
            <a:avLst/>
          </a:prstGeom>
          <a:noFill/>
        </p:spPr>
        <p:txBody>
          <a:bodyPr wrap="square" rtlCol="0">
            <a:spAutoFit/>
          </a:bodyPr>
          <a:lstStyle/>
          <a:p>
            <a:r>
              <a:rPr lang="es-ES" dirty="0" smtClean="0">
                <a:solidFill>
                  <a:schemeClr val="tx1">
                    <a:lumMod val="75000"/>
                    <a:lumOff val="25000"/>
                  </a:schemeClr>
                </a:solidFill>
              </a:rPr>
              <a:t>Del consumidor*s </a:t>
            </a:r>
            <a:r>
              <a:rPr lang="es-ES" dirty="0">
                <a:solidFill>
                  <a:schemeClr val="tx1">
                    <a:lumMod val="75000"/>
                    <a:lumOff val="25000"/>
                  </a:schemeClr>
                </a:solidFill>
              </a:rPr>
              <a:t>despolitizad*s o </a:t>
            </a:r>
            <a:r>
              <a:rPr lang="es-ES" dirty="0" err="1" smtClean="0">
                <a:solidFill>
                  <a:schemeClr val="tx1">
                    <a:lumMod val="75000"/>
                    <a:lumOff val="25000"/>
                  </a:schemeClr>
                </a:solidFill>
              </a:rPr>
              <a:t>escéptic</a:t>
            </a:r>
            <a:r>
              <a:rPr lang="es-ES" dirty="0" smtClean="0">
                <a:solidFill>
                  <a:schemeClr val="tx1">
                    <a:lumMod val="75000"/>
                    <a:lumOff val="25000"/>
                  </a:schemeClr>
                </a:solidFill>
              </a:rPr>
              <a:t>*s al </a:t>
            </a:r>
            <a:r>
              <a:rPr lang="es-ES" dirty="0" err="1" smtClean="0">
                <a:solidFill>
                  <a:schemeClr val="tx1">
                    <a:lumMod val="75000"/>
                    <a:lumOff val="25000"/>
                  </a:schemeClr>
                </a:solidFill>
              </a:rPr>
              <a:t>agroecológ</a:t>
            </a:r>
            <a:r>
              <a:rPr lang="es-ES" dirty="0" smtClean="0">
                <a:solidFill>
                  <a:schemeClr val="tx1">
                    <a:lumMod val="75000"/>
                    <a:lumOff val="25000"/>
                  </a:schemeClr>
                </a:solidFill>
              </a:rPr>
              <a:t>*s a tiempo completo o </a:t>
            </a:r>
            <a:r>
              <a:rPr lang="es-ES" dirty="0" err="1" smtClean="0">
                <a:solidFill>
                  <a:schemeClr val="tx1">
                    <a:lumMod val="75000"/>
                    <a:lumOff val="25000"/>
                  </a:schemeClr>
                </a:solidFill>
              </a:rPr>
              <a:t>supermilitantes</a:t>
            </a:r>
            <a:endParaRPr lang="es-ES" dirty="0">
              <a:solidFill>
                <a:schemeClr val="tx1">
                  <a:lumMod val="75000"/>
                  <a:lumOff val="25000"/>
                </a:schemeClr>
              </a:solidFill>
            </a:endParaRPr>
          </a:p>
        </p:txBody>
      </p:sp>
      <p:sp>
        <p:nvSpPr>
          <p:cNvPr id="5" name="4 CuadroTexto"/>
          <p:cNvSpPr txBox="1"/>
          <p:nvPr/>
        </p:nvSpPr>
        <p:spPr>
          <a:xfrm>
            <a:off x="274540" y="185805"/>
            <a:ext cx="7753843" cy="523220"/>
          </a:xfrm>
          <a:prstGeom prst="rect">
            <a:avLst/>
          </a:prstGeom>
          <a:noFill/>
        </p:spPr>
        <p:txBody>
          <a:bodyPr wrap="square" rtlCol="0">
            <a:spAutoFit/>
          </a:bodyPr>
          <a:lstStyle/>
          <a:p>
            <a:r>
              <a:rPr lang="es-ES" sz="2800" dirty="0">
                <a:solidFill>
                  <a:srgbClr val="4D4D4D"/>
                </a:solidFill>
              </a:rPr>
              <a:t>Los diferentes niveles en el ESTAR!</a:t>
            </a:r>
          </a:p>
        </p:txBody>
      </p:sp>
      <p:cxnSp>
        <p:nvCxnSpPr>
          <p:cNvPr id="6" name="5 Conector recto"/>
          <p:cNvCxnSpPr/>
          <p:nvPr/>
        </p:nvCxnSpPr>
        <p:spPr>
          <a:xfrm>
            <a:off x="395536"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8116720"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7 Elipse"/>
          <p:cNvSpPr/>
          <p:nvPr/>
        </p:nvSpPr>
        <p:spPr>
          <a:xfrm>
            <a:off x="8260737"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14</a:t>
            </a:r>
            <a:endParaRPr lang="es-ES" sz="1300" dirty="0">
              <a:solidFill>
                <a:schemeClr val="tx1"/>
              </a:solidFill>
            </a:endParaRPr>
          </a:p>
        </p:txBody>
      </p:sp>
    </p:spTree>
    <p:extLst>
      <p:ext uri="{BB962C8B-B14F-4D97-AF65-F5344CB8AC3E}">
        <p14:creationId xmlns:p14="http://schemas.microsoft.com/office/powerpoint/2010/main" val="273923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331640" y="1475492"/>
            <a:ext cx="3744416" cy="369332"/>
          </a:xfrm>
          <a:prstGeom prst="rect">
            <a:avLst/>
          </a:prstGeom>
          <a:noFill/>
        </p:spPr>
        <p:txBody>
          <a:bodyPr wrap="square" rtlCol="0">
            <a:spAutoFit/>
          </a:bodyPr>
          <a:lstStyle/>
          <a:p>
            <a:r>
              <a:rPr lang="es-ES" dirty="0" smtClean="0">
                <a:solidFill>
                  <a:schemeClr val="tx1">
                    <a:lumMod val="75000"/>
                    <a:lumOff val="25000"/>
                  </a:schemeClr>
                </a:solidFill>
              </a:rPr>
              <a:t>Margen de diferenciación entre…</a:t>
            </a:r>
            <a:endParaRPr lang="es-ES" dirty="0">
              <a:solidFill>
                <a:schemeClr val="tx1">
                  <a:lumMod val="75000"/>
                  <a:lumOff val="25000"/>
                </a:schemeClr>
              </a:solidFill>
            </a:endParaRPr>
          </a:p>
        </p:txBody>
      </p:sp>
      <p:sp>
        <p:nvSpPr>
          <p:cNvPr id="4" name="3 CuadroTexto"/>
          <p:cNvSpPr txBox="1"/>
          <p:nvPr/>
        </p:nvSpPr>
        <p:spPr>
          <a:xfrm>
            <a:off x="683568" y="2485965"/>
            <a:ext cx="3528392" cy="1754326"/>
          </a:xfrm>
          <a:prstGeom prst="rect">
            <a:avLst/>
          </a:prstGeom>
          <a:noFill/>
        </p:spPr>
        <p:txBody>
          <a:bodyPr wrap="square" rtlCol="0">
            <a:spAutoFit/>
          </a:bodyPr>
          <a:lstStyle/>
          <a:p>
            <a:r>
              <a:rPr lang="es-ES" sz="2400" dirty="0" smtClean="0">
                <a:solidFill>
                  <a:schemeClr val="tx1">
                    <a:lumMod val="75000"/>
                    <a:lumOff val="25000"/>
                  </a:schemeClr>
                </a:solidFill>
              </a:rPr>
              <a:t>Quienes buscan una experiencia política integral</a:t>
            </a:r>
          </a:p>
          <a:p>
            <a:r>
              <a:rPr lang="es-ES" i="1" dirty="0" smtClean="0">
                <a:solidFill>
                  <a:schemeClr val="tx1">
                    <a:lumMod val="75000"/>
                    <a:lumOff val="25000"/>
                  </a:schemeClr>
                </a:solidFill>
              </a:rPr>
              <a:t>“</a:t>
            </a:r>
            <a:r>
              <a:rPr lang="es-ES" i="1" dirty="0" smtClean="0">
                <a:solidFill>
                  <a:schemeClr val="tx1">
                    <a:lumMod val="75000"/>
                    <a:lumOff val="25000"/>
                  </a:schemeClr>
                </a:solidFill>
              </a:rPr>
              <a:t>Hortigas/La Acequia </a:t>
            </a:r>
            <a:r>
              <a:rPr lang="es-ES" i="1" dirty="0" smtClean="0">
                <a:solidFill>
                  <a:schemeClr val="tx1">
                    <a:lumMod val="75000"/>
                    <a:lumOff val="25000"/>
                  </a:schemeClr>
                </a:solidFill>
              </a:rPr>
              <a:t>llena todos mis espacios</a:t>
            </a:r>
            <a:r>
              <a:rPr lang="es-ES" i="1" dirty="0">
                <a:solidFill>
                  <a:schemeClr val="tx1">
                    <a:lumMod val="75000"/>
                    <a:lumOff val="25000"/>
                  </a:schemeClr>
                </a:solidFill>
              </a:rPr>
              <a:t>”</a:t>
            </a:r>
            <a:endParaRPr lang="es-ES" dirty="0">
              <a:solidFill>
                <a:schemeClr val="tx1">
                  <a:lumMod val="75000"/>
                  <a:lumOff val="25000"/>
                </a:schemeClr>
              </a:solidFill>
            </a:endParaRPr>
          </a:p>
        </p:txBody>
      </p:sp>
      <p:sp>
        <p:nvSpPr>
          <p:cNvPr id="6" name="5 CuadroTexto"/>
          <p:cNvSpPr txBox="1"/>
          <p:nvPr/>
        </p:nvSpPr>
        <p:spPr>
          <a:xfrm>
            <a:off x="2323423" y="4861609"/>
            <a:ext cx="4608512" cy="1015663"/>
          </a:xfrm>
          <a:prstGeom prst="rect">
            <a:avLst/>
          </a:prstGeom>
          <a:noFill/>
        </p:spPr>
        <p:txBody>
          <a:bodyPr wrap="square" rtlCol="0">
            <a:spAutoFit/>
          </a:bodyPr>
          <a:lstStyle/>
          <a:p>
            <a:pPr algn="ctr"/>
            <a:r>
              <a:rPr lang="es-ES" sz="2000" dirty="0" smtClean="0">
                <a:solidFill>
                  <a:schemeClr val="tx1">
                    <a:lumMod val="75000"/>
                    <a:lumOff val="25000"/>
                  </a:schemeClr>
                </a:solidFill>
              </a:rPr>
              <a:t>La diferencia se agranda. Las tensiones se disparan y aparece el hastío y el cansancio en unos ,y el desenfado en otros</a:t>
            </a:r>
            <a:endParaRPr lang="es-ES" sz="2000" dirty="0">
              <a:solidFill>
                <a:schemeClr val="tx1">
                  <a:lumMod val="75000"/>
                  <a:lumOff val="25000"/>
                </a:schemeClr>
              </a:solidFill>
            </a:endParaRPr>
          </a:p>
        </p:txBody>
      </p:sp>
      <p:grpSp>
        <p:nvGrpSpPr>
          <p:cNvPr id="10" name="9 Grupo"/>
          <p:cNvGrpSpPr/>
          <p:nvPr/>
        </p:nvGrpSpPr>
        <p:grpSpPr>
          <a:xfrm>
            <a:off x="2339752" y="2492896"/>
            <a:ext cx="6336704" cy="2224697"/>
            <a:chOff x="2339752" y="2492896"/>
            <a:chExt cx="6336704" cy="2224697"/>
          </a:xfrm>
        </p:grpSpPr>
        <p:sp>
          <p:nvSpPr>
            <p:cNvPr id="5" name="4 CuadroTexto"/>
            <p:cNvSpPr txBox="1"/>
            <p:nvPr/>
          </p:nvSpPr>
          <p:spPr>
            <a:xfrm>
              <a:off x="5436096" y="2492896"/>
              <a:ext cx="3240360" cy="1754326"/>
            </a:xfrm>
            <a:prstGeom prst="rect">
              <a:avLst/>
            </a:prstGeom>
            <a:noFill/>
          </p:spPr>
          <p:txBody>
            <a:bodyPr wrap="square" rtlCol="0">
              <a:spAutoFit/>
            </a:bodyPr>
            <a:lstStyle/>
            <a:p>
              <a:pPr algn="r"/>
              <a:r>
                <a:rPr lang="es-ES" sz="2400" dirty="0" smtClean="0">
                  <a:solidFill>
                    <a:schemeClr val="tx1">
                      <a:lumMod val="75000"/>
                      <a:lumOff val="25000"/>
                    </a:schemeClr>
                  </a:solidFill>
                </a:rPr>
                <a:t>Quienes buscan relaciones sociales o políticas parciales</a:t>
              </a:r>
            </a:p>
            <a:p>
              <a:pPr algn="r"/>
              <a:r>
                <a:rPr lang="es-ES" i="1" dirty="0" smtClean="0">
                  <a:solidFill>
                    <a:schemeClr val="tx1">
                      <a:lumMod val="75000"/>
                      <a:lumOff val="25000"/>
                    </a:schemeClr>
                  </a:solidFill>
                </a:rPr>
                <a:t>“Mi vida no es solo </a:t>
              </a:r>
              <a:r>
                <a:rPr lang="es-ES" i="1" dirty="0" smtClean="0">
                  <a:solidFill>
                    <a:schemeClr val="tx1">
                      <a:lumMod val="75000"/>
                      <a:lumOff val="25000"/>
                    </a:schemeClr>
                  </a:solidFill>
                </a:rPr>
                <a:t>Hortigas/La Acequia”</a:t>
              </a:r>
              <a:endParaRPr lang="es-ES" i="1" dirty="0">
                <a:solidFill>
                  <a:schemeClr val="tx1">
                    <a:lumMod val="75000"/>
                    <a:lumOff val="25000"/>
                  </a:schemeClr>
                </a:solidFill>
              </a:endParaRPr>
            </a:p>
          </p:txBody>
        </p:sp>
        <p:sp>
          <p:nvSpPr>
            <p:cNvPr id="7" name="6 Cerrar llave"/>
            <p:cNvSpPr/>
            <p:nvPr/>
          </p:nvSpPr>
          <p:spPr>
            <a:xfrm rot="5400000">
              <a:off x="4467242" y="2302071"/>
              <a:ext cx="288032" cy="4543012"/>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
        <p:nvSpPr>
          <p:cNvPr id="8" name="7 CuadroTexto"/>
          <p:cNvSpPr txBox="1"/>
          <p:nvPr/>
        </p:nvSpPr>
        <p:spPr>
          <a:xfrm>
            <a:off x="274540" y="185805"/>
            <a:ext cx="7753843" cy="523220"/>
          </a:xfrm>
          <a:prstGeom prst="rect">
            <a:avLst/>
          </a:prstGeom>
          <a:noFill/>
        </p:spPr>
        <p:txBody>
          <a:bodyPr wrap="square" rtlCol="0">
            <a:spAutoFit/>
          </a:bodyPr>
          <a:lstStyle/>
          <a:p>
            <a:r>
              <a:rPr lang="es-ES" sz="2800" dirty="0">
                <a:solidFill>
                  <a:srgbClr val="4D4D4D"/>
                </a:solidFill>
              </a:rPr>
              <a:t>El ESTAR! no como una debilidad</a:t>
            </a:r>
          </a:p>
        </p:txBody>
      </p:sp>
      <p:cxnSp>
        <p:nvCxnSpPr>
          <p:cNvPr id="9" name="8 Conector recto"/>
          <p:cNvCxnSpPr/>
          <p:nvPr/>
        </p:nvCxnSpPr>
        <p:spPr>
          <a:xfrm>
            <a:off x="395536"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8116720"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10 Elipse"/>
          <p:cNvSpPr/>
          <p:nvPr/>
        </p:nvSpPr>
        <p:spPr>
          <a:xfrm>
            <a:off x="8260737"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15</a:t>
            </a:r>
            <a:endParaRPr lang="es-ES" sz="1300" dirty="0">
              <a:solidFill>
                <a:schemeClr val="tx1"/>
              </a:solidFill>
            </a:endParaRPr>
          </a:p>
        </p:txBody>
      </p:sp>
    </p:spTree>
    <p:extLst>
      <p:ext uri="{BB962C8B-B14F-4D97-AF65-F5344CB8AC3E}">
        <p14:creationId xmlns:p14="http://schemas.microsoft.com/office/powerpoint/2010/main" val="283824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07704" y="2204864"/>
            <a:ext cx="4896544" cy="769441"/>
          </a:xfrm>
          <a:prstGeom prst="rect">
            <a:avLst/>
          </a:prstGeom>
          <a:noFill/>
        </p:spPr>
        <p:txBody>
          <a:bodyPr wrap="square" rtlCol="0">
            <a:spAutoFit/>
          </a:bodyPr>
          <a:lstStyle/>
          <a:p>
            <a:r>
              <a:rPr lang="es-ES" sz="4400" i="1" dirty="0">
                <a:solidFill>
                  <a:srgbClr val="C00000"/>
                </a:solidFill>
              </a:rPr>
              <a:t>“N</a:t>
            </a:r>
            <a:r>
              <a:rPr lang="es-ES" sz="4400" i="1" dirty="0">
                <a:solidFill>
                  <a:srgbClr val="4D4D4D"/>
                </a:solidFill>
              </a:rPr>
              <a:t>o todos caben”</a:t>
            </a:r>
          </a:p>
        </p:txBody>
      </p:sp>
    </p:spTree>
    <p:extLst>
      <p:ext uri="{BB962C8B-B14F-4D97-AF65-F5344CB8AC3E}">
        <p14:creationId xmlns:p14="http://schemas.microsoft.com/office/powerpoint/2010/main" val="3596490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491880" y="1475492"/>
            <a:ext cx="5256584" cy="369332"/>
          </a:xfrm>
          <a:prstGeom prst="rect">
            <a:avLst/>
          </a:prstGeom>
          <a:noFill/>
        </p:spPr>
        <p:txBody>
          <a:bodyPr wrap="square" rtlCol="0">
            <a:spAutoFit/>
          </a:bodyPr>
          <a:lstStyle/>
          <a:p>
            <a:r>
              <a:rPr lang="es-ES" dirty="0" smtClean="0">
                <a:solidFill>
                  <a:schemeClr val="tx1">
                    <a:lumMod val="75000"/>
                    <a:lumOff val="25000"/>
                  </a:schemeClr>
                </a:solidFill>
              </a:rPr>
              <a:t>Construyen fronteras que separan e integran</a:t>
            </a:r>
            <a:endParaRPr lang="es-ES" dirty="0">
              <a:solidFill>
                <a:schemeClr val="tx1">
                  <a:lumMod val="75000"/>
                  <a:lumOff val="25000"/>
                </a:schemeClr>
              </a:solidFill>
            </a:endParaRPr>
          </a:p>
        </p:txBody>
      </p:sp>
      <p:sp>
        <p:nvSpPr>
          <p:cNvPr id="4" name="3 CuadroTexto"/>
          <p:cNvSpPr txBox="1"/>
          <p:nvPr/>
        </p:nvSpPr>
        <p:spPr>
          <a:xfrm>
            <a:off x="899592" y="2564904"/>
            <a:ext cx="5220580" cy="3139321"/>
          </a:xfrm>
          <a:prstGeom prst="rect">
            <a:avLst/>
          </a:prstGeom>
          <a:noFill/>
        </p:spPr>
        <p:txBody>
          <a:bodyPr wrap="square" rtlCol="0">
            <a:spAutoFit/>
          </a:bodyPr>
          <a:lstStyle/>
          <a:p>
            <a:r>
              <a:rPr lang="es-ES" dirty="0" smtClean="0">
                <a:solidFill>
                  <a:schemeClr val="tx1">
                    <a:lumMod val="75000"/>
                    <a:lumOff val="25000"/>
                  </a:schemeClr>
                </a:solidFill>
              </a:rPr>
              <a:t>Las fronteras han sido de tipo: </a:t>
            </a:r>
            <a:r>
              <a:rPr lang="es-ES" sz="3600" b="1" dirty="0" smtClean="0">
                <a:solidFill>
                  <a:schemeClr val="tx1">
                    <a:lumMod val="75000"/>
                    <a:lumOff val="25000"/>
                  </a:schemeClr>
                </a:solidFill>
              </a:rPr>
              <a:t>económicas</a:t>
            </a:r>
            <a:r>
              <a:rPr lang="es-ES" dirty="0" smtClean="0">
                <a:solidFill>
                  <a:schemeClr val="tx1">
                    <a:lumMod val="75000"/>
                    <a:lumOff val="25000"/>
                  </a:schemeClr>
                </a:solidFill>
              </a:rPr>
              <a:t> (valor de la cuota de participación), </a:t>
            </a:r>
            <a:r>
              <a:rPr lang="es-ES" sz="3600" b="1" dirty="0" smtClean="0">
                <a:solidFill>
                  <a:schemeClr val="tx1">
                    <a:lumMod val="75000"/>
                    <a:lumOff val="25000"/>
                  </a:schemeClr>
                </a:solidFill>
              </a:rPr>
              <a:t>políticas</a:t>
            </a:r>
            <a:r>
              <a:rPr lang="es-ES" dirty="0" smtClean="0">
                <a:solidFill>
                  <a:schemeClr val="tx1">
                    <a:lumMod val="75000"/>
                    <a:lumOff val="25000"/>
                  </a:schemeClr>
                </a:solidFill>
              </a:rPr>
              <a:t> (adaptación a las formas de funcionamiento), </a:t>
            </a:r>
            <a:r>
              <a:rPr lang="es-ES" sz="3600" b="1" dirty="0" smtClean="0">
                <a:solidFill>
                  <a:schemeClr val="tx1">
                    <a:lumMod val="75000"/>
                    <a:lumOff val="25000"/>
                  </a:schemeClr>
                </a:solidFill>
              </a:rPr>
              <a:t>participación</a:t>
            </a:r>
            <a:r>
              <a:rPr lang="es-ES" dirty="0" smtClean="0">
                <a:solidFill>
                  <a:schemeClr val="tx1">
                    <a:lumMod val="75000"/>
                    <a:lumOff val="25000"/>
                  </a:schemeClr>
                </a:solidFill>
              </a:rPr>
              <a:t> (diferencia entre los distintos niveles), </a:t>
            </a:r>
            <a:r>
              <a:rPr lang="es-ES" sz="3600" b="1" dirty="0" smtClean="0">
                <a:solidFill>
                  <a:schemeClr val="tx1">
                    <a:lumMod val="75000"/>
                    <a:lumOff val="25000"/>
                  </a:schemeClr>
                </a:solidFill>
              </a:rPr>
              <a:t>definiciones</a:t>
            </a:r>
            <a:r>
              <a:rPr lang="es-ES" dirty="0" smtClean="0">
                <a:solidFill>
                  <a:schemeClr val="tx1">
                    <a:lumMod val="75000"/>
                    <a:lumOff val="25000"/>
                  </a:schemeClr>
                </a:solidFill>
              </a:rPr>
              <a:t> (se agota el espacio para el que </a:t>
            </a:r>
            <a:r>
              <a:rPr lang="es-ES" i="1" dirty="0" smtClean="0">
                <a:solidFill>
                  <a:schemeClr val="tx1">
                    <a:lumMod val="75000"/>
                    <a:lumOff val="25000"/>
                  </a:schemeClr>
                </a:solidFill>
              </a:rPr>
              <a:t>“no está de acuerdo”</a:t>
            </a:r>
            <a:r>
              <a:rPr lang="es-ES" dirty="0" smtClean="0">
                <a:solidFill>
                  <a:schemeClr val="tx1">
                    <a:lumMod val="75000"/>
                    <a:lumOff val="25000"/>
                  </a:schemeClr>
                </a:solidFill>
              </a:rPr>
              <a:t>)</a:t>
            </a:r>
            <a:endParaRPr lang="es-ES" dirty="0">
              <a:solidFill>
                <a:schemeClr val="tx1">
                  <a:lumMod val="75000"/>
                  <a:lumOff val="25000"/>
                </a:schemeClr>
              </a:solidFill>
            </a:endParaRPr>
          </a:p>
        </p:txBody>
      </p:sp>
      <p:sp>
        <p:nvSpPr>
          <p:cNvPr id="7" name="6 CuadroTexto"/>
          <p:cNvSpPr txBox="1"/>
          <p:nvPr/>
        </p:nvSpPr>
        <p:spPr>
          <a:xfrm>
            <a:off x="274540" y="185805"/>
            <a:ext cx="7753843" cy="523220"/>
          </a:xfrm>
          <a:prstGeom prst="rect">
            <a:avLst/>
          </a:prstGeom>
          <a:noFill/>
        </p:spPr>
        <p:txBody>
          <a:bodyPr wrap="square" rtlCol="0">
            <a:spAutoFit/>
          </a:bodyPr>
          <a:lstStyle/>
          <a:p>
            <a:r>
              <a:rPr lang="es-ES" sz="2800" dirty="0">
                <a:solidFill>
                  <a:srgbClr val="4D4D4D"/>
                </a:solidFill>
              </a:rPr>
              <a:t>El camino de la </a:t>
            </a:r>
            <a:r>
              <a:rPr lang="es-ES" sz="2800" i="1" dirty="0">
                <a:solidFill>
                  <a:srgbClr val="4D4D4D"/>
                </a:solidFill>
              </a:rPr>
              <a:t>“huida/fuga”</a:t>
            </a:r>
          </a:p>
        </p:txBody>
      </p:sp>
      <p:cxnSp>
        <p:nvCxnSpPr>
          <p:cNvPr id="8" name="7 Conector recto"/>
          <p:cNvCxnSpPr/>
          <p:nvPr/>
        </p:nvCxnSpPr>
        <p:spPr>
          <a:xfrm>
            <a:off x="395536"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8116720"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8 Elipse"/>
          <p:cNvSpPr/>
          <p:nvPr/>
        </p:nvSpPr>
        <p:spPr>
          <a:xfrm>
            <a:off x="8260737"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17</a:t>
            </a:r>
            <a:endParaRPr lang="es-ES" sz="1300" dirty="0">
              <a:solidFill>
                <a:schemeClr val="tx1"/>
              </a:solidFill>
            </a:endParaRPr>
          </a:p>
        </p:txBody>
      </p:sp>
    </p:spTree>
    <p:extLst>
      <p:ext uri="{BB962C8B-B14F-4D97-AF65-F5344CB8AC3E}">
        <p14:creationId xmlns:p14="http://schemas.microsoft.com/office/powerpoint/2010/main" val="116755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355976" y="918012"/>
            <a:ext cx="4392488" cy="1077218"/>
          </a:xfrm>
          <a:prstGeom prst="rect">
            <a:avLst/>
          </a:prstGeom>
          <a:noFill/>
        </p:spPr>
        <p:txBody>
          <a:bodyPr wrap="square" rtlCol="0">
            <a:spAutoFit/>
          </a:bodyPr>
          <a:lstStyle/>
          <a:p>
            <a:r>
              <a:rPr lang="es-ES" sz="2000" dirty="0" smtClean="0">
                <a:solidFill>
                  <a:schemeClr val="tx1">
                    <a:lumMod val="75000"/>
                    <a:lumOff val="25000"/>
                  </a:schemeClr>
                </a:solidFill>
              </a:rPr>
              <a:t>Se busca una forma </a:t>
            </a:r>
            <a:r>
              <a:rPr lang="es-ES" sz="2400" b="1" dirty="0" smtClean="0">
                <a:solidFill>
                  <a:schemeClr val="tx1">
                    <a:lumMod val="75000"/>
                    <a:lumOff val="25000"/>
                  </a:schemeClr>
                </a:solidFill>
              </a:rPr>
              <a:t>sana de comer</a:t>
            </a:r>
            <a:r>
              <a:rPr lang="es-ES" sz="2000" dirty="0" smtClean="0">
                <a:solidFill>
                  <a:schemeClr val="tx1">
                    <a:lumMod val="75000"/>
                    <a:lumOff val="25000"/>
                  </a:schemeClr>
                </a:solidFill>
              </a:rPr>
              <a:t>, pero no necesariamente vegetariana o vegana </a:t>
            </a:r>
            <a:r>
              <a:rPr lang="es-ES" sz="2000" i="1" dirty="0" smtClean="0">
                <a:solidFill>
                  <a:schemeClr val="tx1">
                    <a:lumMod val="75000"/>
                    <a:lumOff val="25000"/>
                  </a:schemeClr>
                </a:solidFill>
              </a:rPr>
              <a:t>(debate de la carne)</a:t>
            </a:r>
            <a:endParaRPr lang="es-ES" sz="2000" i="1" dirty="0">
              <a:solidFill>
                <a:schemeClr val="tx1">
                  <a:lumMod val="75000"/>
                  <a:lumOff val="25000"/>
                </a:schemeClr>
              </a:solidFill>
            </a:endParaRPr>
          </a:p>
        </p:txBody>
      </p:sp>
      <p:sp>
        <p:nvSpPr>
          <p:cNvPr id="6" name="5 CuadroTexto"/>
          <p:cNvSpPr txBox="1"/>
          <p:nvPr/>
        </p:nvSpPr>
        <p:spPr>
          <a:xfrm>
            <a:off x="4355976" y="1970256"/>
            <a:ext cx="4392488" cy="1077218"/>
          </a:xfrm>
          <a:prstGeom prst="rect">
            <a:avLst/>
          </a:prstGeom>
          <a:noFill/>
        </p:spPr>
        <p:txBody>
          <a:bodyPr wrap="square" rtlCol="0">
            <a:spAutoFit/>
          </a:bodyPr>
          <a:lstStyle/>
          <a:p>
            <a:r>
              <a:rPr lang="es-ES" sz="2000" dirty="0" smtClean="0">
                <a:solidFill>
                  <a:schemeClr val="tx1">
                    <a:lumMod val="75000"/>
                    <a:lumOff val="25000"/>
                  </a:schemeClr>
                </a:solidFill>
              </a:rPr>
              <a:t>Se cree en la </a:t>
            </a:r>
            <a:r>
              <a:rPr lang="es-ES" sz="2400" b="1" dirty="0" smtClean="0">
                <a:solidFill>
                  <a:schemeClr val="tx1">
                    <a:lumMod val="75000"/>
                    <a:lumOff val="25000"/>
                  </a:schemeClr>
                </a:solidFill>
              </a:rPr>
              <a:t>autogestión</a:t>
            </a:r>
            <a:r>
              <a:rPr lang="es-ES" sz="2000" dirty="0" smtClean="0">
                <a:solidFill>
                  <a:schemeClr val="tx1">
                    <a:lumMod val="75000"/>
                    <a:lumOff val="25000"/>
                  </a:schemeClr>
                </a:solidFill>
              </a:rPr>
              <a:t>, pero no a toda costa </a:t>
            </a:r>
            <a:r>
              <a:rPr lang="es-ES" sz="2000" i="1" dirty="0" smtClean="0">
                <a:solidFill>
                  <a:schemeClr val="tx1">
                    <a:lumMod val="75000"/>
                    <a:lumOff val="25000"/>
                  </a:schemeClr>
                </a:solidFill>
              </a:rPr>
              <a:t>(debate de la seguridad social)</a:t>
            </a:r>
            <a:endParaRPr lang="es-ES" sz="2000" i="1" dirty="0">
              <a:solidFill>
                <a:schemeClr val="tx1">
                  <a:lumMod val="75000"/>
                  <a:lumOff val="25000"/>
                </a:schemeClr>
              </a:solidFill>
            </a:endParaRPr>
          </a:p>
        </p:txBody>
      </p:sp>
      <p:sp>
        <p:nvSpPr>
          <p:cNvPr id="7" name="6 CuadroTexto"/>
          <p:cNvSpPr txBox="1"/>
          <p:nvPr/>
        </p:nvSpPr>
        <p:spPr>
          <a:xfrm>
            <a:off x="4355976" y="3061409"/>
            <a:ext cx="4392488" cy="1077218"/>
          </a:xfrm>
          <a:prstGeom prst="rect">
            <a:avLst/>
          </a:prstGeom>
          <a:noFill/>
        </p:spPr>
        <p:txBody>
          <a:bodyPr wrap="square" rtlCol="0">
            <a:spAutoFit/>
          </a:bodyPr>
          <a:lstStyle/>
          <a:p>
            <a:r>
              <a:rPr lang="es-ES" sz="2000" dirty="0" smtClean="0">
                <a:solidFill>
                  <a:schemeClr val="tx1">
                    <a:lumMod val="75000"/>
                    <a:lumOff val="25000"/>
                  </a:schemeClr>
                </a:solidFill>
              </a:rPr>
              <a:t>Se valora la </a:t>
            </a:r>
            <a:r>
              <a:rPr lang="es-ES" sz="2400" b="1" dirty="0" smtClean="0">
                <a:solidFill>
                  <a:schemeClr val="tx1">
                    <a:lumMod val="75000"/>
                    <a:lumOff val="25000"/>
                  </a:schemeClr>
                </a:solidFill>
              </a:rPr>
              <a:t>diversidad</a:t>
            </a:r>
            <a:r>
              <a:rPr lang="es-ES" sz="2000" dirty="0" smtClean="0">
                <a:solidFill>
                  <a:schemeClr val="tx1">
                    <a:lumMod val="75000"/>
                    <a:lumOff val="25000"/>
                  </a:schemeClr>
                </a:solidFill>
              </a:rPr>
              <a:t> pero no siempre hay una integración total </a:t>
            </a:r>
            <a:r>
              <a:rPr lang="es-ES" sz="2000" i="1" dirty="0" smtClean="0">
                <a:solidFill>
                  <a:schemeClr val="tx1">
                    <a:lumMod val="75000"/>
                    <a:lumOff val="25000"/>
                  </a:schemeClr>
                </a:solidFill>
              </a:rPr>
              <a:t>(debate de la mula)</a:t>
            </a:r>
            <a:endParaRPr lang="es-ES" sz="2000" i="1" dirty="0">
              <a:solidFill>
                <a:schemeClr val="tx1">
                  <a:lumMod val="75000"/>
                  <a:lumOff val="25000"/>
                </a:schemeClr>
              </a:solidFill>
            </a:endParaRPr>
          </a:p>
        </p:txBody>
      </p:sp>
      <p:sp>
        <p:nvSpPr>
          <p:cNvPr id="8" name="7 CuadroTexto"/>
          <p:cNvSpPr txBox="1"/>
          <p:nvPr/>
        </p:nvSpPr>
        <p:spPr>
          <a:xfrm>
            <a:off x="4355976" y="4541059"/>
            <a:ext cx="4608512" cy="461665"/>
          </a:xfrm>
          <a:prstGeom prst="rect">
            <a:avLst/>
          </a:prstGeom>
          <a:noFill/>
        </p:spPr>
        <p:txBody>
          <a:bodyPr wrap="square" rtlCol="0">
            <a:spAutoFit/>
          </a:bodyPr>
          <a:lstStyle/>
          <a:p>
            <a:r>
              <a:rPr lang="es-ES" sz="2000" dirty="0" smtClean="0">
                <a:solidFill>
                  <a:schemeClr val="tx1">
                    <a:lumMod val="75000"/>
                    <a:lumOff val="25000"/>
                  </a:schemeClr>
                </a:solidFill>
              </a:rPr>
              <a:t>La falta de </a:t>
            </a:r>
            <a:r>
              <a:rPr lang="es-ES" sz="2400" b="1" dirty="0" smtClean="0">
                <a:solidFill>
                  <a:schemeClr val="tx1">
                    <a:lumMod val="75000"/>
                    <a:lumOff val="25000"/>
                  </a:schemeClr>
                </a:solidFill>
              </a:rPr>
              <a:t>transparencia</a:t>
            </a:r>
            <a:endParaRPr lang="es-ES" sz="2000" i="1" dirty="0">
              <a:solidFill>
                <a:schemeClr val="tx1">
                  <a:lumMod val="75000"/>
                  <a:lumOff val="25000"/>
                </a:schemeClr>
              </a:solidFill>
            </a:endParaRPr>
          </a:p>
        </p:txBody>
      </p:sp>
      <p:sp>
        <p:nvSpPr>
          <p:cNvPr id="10" name="9 CuadroTexto"/>
          <p:cNvSpPr txBox="1"/>
          <p:nvPr/>
        </p:nvSpPr>
        <p:spPr>
          <a:xfrm>
            <a:off x="4355976" y="5035823"/>
            <a:ext cx="4608512" cy="769441"/>
          </a:xfrm>
          <a:prstGeom prst="rect">
            <a:avLst/>
          </a:prstGeom>
          <a:noFill/>
        </p:spPr>
        <p:txBody>
          <a:bodyPr wrap="square" rtlCol="0">
            <a:spAutoFit/>
          </a:bodyPr>
          <a:lstStyle/>
          <a:p>
            <a:r>
              <a:rPr lang="es-ES" sz="2000" dirty="0" smtClean="0">
                <a:solidFill>
                  <a:schemeClr val="tx1">
                    <a:lumMod val="75000"/>
                    <a:lumOff val="25000"/>
                  </a:schemeClr>
                </a:solidFill>
              </a:rPr>
              <a:t>La </a:t>
            </a:r>
            <a:r>
              <a:rPr lang="es-ES" sz="2400" b="1" dirty="0" smtClean="0">
                <a:solidFill>
                  <a:schemeClr val="tx1">
                    <a:lumMod val="75000"/>
                    <a:lumOff val="25000"/>
                  </a:schemeClr>
                </a:solidFill>
              </a:rPr>
              <a:t>deficiencia</a:t>
            </a:r>
            <a:r>
              <a:rPr lang="es-ES" sz="2000" dirty="0" smtClean="0">
                <a:solidFill>
                  <a:schemeClr val="tx1">
                    <a:lumMod val="75000"/>
                    <a:lumOff val="25000"/>
                  </a:schemeClr>
                </a:solidFill>
              </a:rPr>
              <a:t> en el manejo de metodologías asamblearias</a:t>
            </a:r>
            <a:endParaRPr lang="es-ES" sz="2000" i="1" dirty="0">
              <a:solidFill>
                <a:schemeClr val="tx1">
                  <a:lumMod val="75000"/>
                  <a:lumOff val="25000"/>
                </a:schemeClr>
              </a:solidFill>
            </a:endParaRPr>
          </a:p>
        </p:txBody>
      </p:sp>
      <p:sp>
        <p:nvSpPr>
          <p:cNvPr id="12" name="11 CuadroTexto"/>
          <p:cNvSpPr txBox="1"/>
          <p:nvPr/>
        </p:nvSpPr>
        <p:spPr>
          <a:xfrm>
            <a:off x="274540" y="185805"/>
            <a:ext cx="7753843" cy="523220"/>
          </a:xfrm>
          <a:prstGeom prst="rect">
            <a:avLst/>
          </a:prstGeom>
          <a:noFill/>
        </p:spPr>
        <p:txBody>
          <a:bodyPr wrap="square" rtlCol="0">
            <a:spAutoFit/>
          </a:bodyPr>
          <a:lstStyle/>
          <a:p>
            <a:r>
              <a:rPr lang="es-ES" sz="2800" dirty="0">
                <a:solidFill>
                  <a:srgbClr val="4D4D4D"/>
                </a:solidFill>
              </a:rPr>
              <a:t>Márgenes contracorriente</a:t>
            </a:r>
          </a:p>
        </p:txBody>
      </p:sp>
      <p:cxnSp>
        <p:nvCxnSpPr>
          <p:cNvPr id="13" name="12 Conector recto"/>
          <p:cNvCxnSpPr/>
          <p:nvPr/>
        </p:nvCxnSpPr>
        <p:spPr>
          <a:xfrm>
            <a:off x="395536"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3 Grupo"/>
          <p:cNvGrpSpPr/>
          <p:nvPr/>
        </p:nvGrpSpPr>
        <p:grpSpPr>
          <a:xfrm>
            <a:off x="578902" y="971436"/>
            <a:ext cx="3628238" cy="3177644"/>
            <a:chOff x="578902" y="971436"/>
            <a:chExt cx="3628238" cy="3177644"/>
          </a:xfrm>
        </p:grpSpPr>
        <p:sp>
          <p:nvSpPr>
            <p:cNvPr id="2" name="1 CuadroTexto"/>
            <p:cNvSpPr txBox="1"/>
            <p:nvPr/>
          </p:nvSpPr>
          <p:spPr>
            <a:xfrm>
              <a:off x="578902" y="971436"/>
              <a:ext cx="3272002" cy="830997"/>
            </a:xfrm>
            <a:prstGeom prst="rect">
              <a:avLst/>
            </a:prstGeom>
            <a:noFill/>
          </p:spPr>
          <p:txBody>
            <a:bodyPr wrap="square" rtlCol="0">
              <a:spAutoFit/>
            </a:bodyPr>
            <a:lstStyle/>
            <a:p>
              <a:r>
                <a:rPr lang="es-ES" sz="2400" dirty="0" smtClean="0">
                  <a:solidFill>
                    <a:schemeClr val="tx1">
                      <a:lumMod val="75000"/>
                      <a:lumOff val="25000"/>
                    </a:schemeClr>
                  </a:solidFill>
                </a:rPr>
                <a:t>La delimitación de márgenes expulsa</a:t>
              </a:r>
              <a:endParaRPr lang="es-ES" sz="2400" dirty="0">
                <a:solidFill>
                  <a:schemeClr val="tx1">
                    <a:lumMod val="75000"/>
                    <a:lumOff val="25000"/>
                  </a:schemeClr>
                </a:solidFill>
              </a:endParaRPr>
            </a:p>
          </p:txBody>
        </p:sp>
        <p:cxnSp>
          <p:nvCxnSpPr>
            <p:cNvPr id="15" name="14 Conector recto"/>
            <p:cNvCxnSpPr/>
            <p:nvPr/>
          </p:nvCxnSpPr>
          <p:spPr>
            <a:xfrm>
              <a:off x="4207140" y="1043444"/>
              <a:ext cx="0" cy="310563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 name="8 Grupo"/>
          <p:cNvGrpSpPr/>
          <p:nvPr/>
        </p:nvGrpSpPr>
        <p:grpSpPr>
          <a:xfrm>
            <a:off x="595231" y="4509120"/>
            <a:ext cx="3616729" cy="1512168"/>
            <a:chOff x="595231" y="4509120"/>
            <a:chExt cx="3616729" cy="1512168"/>
          </a:xfrm>
        </p:grpSpPr>
        <p:sp>
          <p:nvSpPr>
            <p:cNvPr id="3" name="2 CuadroTexto"/>
            <p:cNvSpPr txBox="1"/>
            <p:nvPr/>
          </p:nvSpPr>
          <p:spPr>
            <a:xfrm>
              <a:off x="595231" y="4593322"/>
              <a:ext cx="3256689" cy="1200329"/>
            </a:xfrm>
            <a:prstGeom prst="rect">
              <a:avLst/>
            </a:prstGeom>
            <a:noFill/>
          </p:spPr>
          <p:txBody>
            <a:bodyPr wrap="square" rtlCol="0">
              <a:spAutoFit/>
            </a:bodyPr>
            <a:lstStyle/>
            <a:p>
              <a:r>
                <a:rPr lang="es-ES" sz="2400" dirty="0" smtClean="0">
                  <a:solidFill>
                    <a:schemeClr val="tx1">
                      <a:lumMod val="75000"/>
                      <a:lumOff val="25000"/>
                    </a:schemeClr>
                  </a:solidFill>
                </a:rPr>
                <a:t>La falta de delimitación de márgenes también expulsa</a:t>
              </a:r>
              <a:endParaRPr lang="es-ES" sz="2400" dirty="0">
                <a:solidFill>
                  <a:schemeClr val="tx1">
                    <a:lumMod val="75000"/>
                    <a:lumOff val="25000"/>
                  </a:schemeClr>
                </a:solidFill>
              </a:endParaRPr>
            </a:p>
          </p:txBody>
        </p:sp>
        <p:cxnSp>
          <p:nvCxnSpPr>
            <p:cNvPr id="17" name="16 Conector recto"/>
            <p:cNvCxnSpPr/>
            <p:nvPr/>
          </p:nvCxnSpPr>
          <p:spPr>
            <a:xfrm>
              <a:off x="4211960" y="4509120"/>
              <a:ext cx="0" cy="15121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6" name="15 Conector recto"/>
          <p:cNvCxnSpPr/>
          <p:nvPr/>
        </p:nvCxnSpPr>
        <p:spPr>
          <a:xfrm>
            <a:off x="8116720"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17 Elipse"/>
          <p:cNvSpPr/>
          <p:nvPr/>
        </p:nvSpPr>
        <p:spPr>
          <a:xfrm>
            <a:off x="8260737"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18</a:t>
            </a:r>
            <a:endParaRPr lang="es-ES" sz="1300" dirty="0">
              <a:solidFill>
                <a:schemeClr val="tx1"/>
              </a:solidFill>
            </a:endParaRPr>
          </a:p>
        </p:txBody>
      </p:sp>
    </p:spTree>
    <p:extLst>
      <p:ext uri="{BB962C8B-B14F-4D97-AF65-F5344CB8AC3E}">
        <p14:creationId xmlns:p14="http://schemas.microsoft.com/office/powerpoint/2010/main" val="283302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07704" y="2204864"/>
            <a:ext cx="4896544" cy="769441"/>
          </a:xfrm>
          <a:prstGeom prst="rect">
            <a:avLst/>
          </a:prstGeom>
          <a:noFill/>
        </p:spPr>
        <p:txBody>
          <a:bodyPr wrap="square" rtlCol="0">
            <a:spAutoFit/>
          </a:bodyPr>
          <a:lstStyle/>
          <a:p>
            <a:r>
              <a:rPr lang="es-ES" sz="4400" dirty="0">
                <a:solidFill>
                  <a:srgbClr val="C00000"/>
                </a:solidFill>
              </a:rPr>
              <a:t>I</a:t>
            </a:r>
            <a:r>
              <a:rPr lang="es-ES" sz="4400" dirty="0">
                <a:solidFill>
                  <a:srgbClr val="4D4D4D"/>
                </a:solidFill>
              </a:rPr>
              <a:t>mpactos</a:t>
            </a:r>
          </a:p>
        </p:txBody>
      </p:sp>
    </p:spTree>
    <p:extLst>
      <p:ext uri="{BB962C8B-B14F-4D97-AF65-F5344CB8AC3E}">
        <p14:creationId xmlns:p14="http://schemas.microsoft.com/office/powerpoint/2010/main" val="38652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4178" y="185805"/>
            <a:ext cx="8064896" cy="523220"/>
          </a:xfrm>
          <a:prstGeom prst="rect">
            <a:avLst/>
          </a:prstGeom>
          <a:noFill/>
        </p:spPr>
        <p:txBody>
          <a:bodyPr wrap="square" rtlCol="0">
            <a:spAutoFit/>
          </a:bodyPr>
          <a:lstStyle/>
          <a:p>
            <a:r>
              <a:rPr lang="es-ES" sz="2800" dirty="0" smtClean="0">
                <a:solidFill>
                  <a:srgbClr val="4D4D4D"/>
                </a:solidFill>
              </a:rPr>
              <a:t>Tema </a:t>
            </a:r>
            <a:r>
              <a:rPr lang="es-ES" sz="2800" dirty="0" smtClean="0">
                <a:solidFill>
                  <a:srgbClr val="4D4D4D"/>
                </a:solidFill>
              </a:rPr>
              <a:t>y objetivos de investigación…</a:t>
            </a:r>
            <a:endParaRPr lang="es-ES" sz="2800" dirty="0">
              <a:solidFill>
                <a:srgbClr val="4D4D4D"/>
              </a:solidFill>
            </a:endParaRPr>
          </a:p>
        </p:txBody>
      </p:sp>
      <p:cxnSp>
        <p:nvCxnSpPr>
          <p:cNvPr id="3" name="2 Conector recto"/>
          <p:cNvCxnSpPr/>
          <p:nvPr/>
        </p:nvCxnSpPr>
        <p:spPr>
          <a:xfrm>
            <a:off x="395536"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2411760" y="1281534"/>
            <a:ext cx="5937314" cy="1200329"/>
          </a:xfrm>
          <a:prstGeom prst="rect">
            <a:avLst/>
          </a:prstGeom>
          <a:noFill/>
        </p:spPr>
        <p:txBody>
          <a:bodyPr wrap="square" rtlCol="0">
            <a:spAutoFit/>
          </a:bodyPr>
          <a:lstStyle/>
          <a:p>
            <a:r>
              <a:rPr lang="es-ES" sz="2400" dirty="0" smtClean="0">
                <a:solidFill>
                  <a:schemeClr val="tx1">
                    <a:lumMod val="75000"/>
                    <a:lumOff val="25000"/>
                  </a:schemeClr>
                </a:solidFill>
              </a:rPr>
              <a:t>Análisis desde los movimientos sociales a dos experiencias de </a:t>
            </a:r>
            <a:r>
              <a:rPr lang="es-ES" sz="2400" dirty="0" smtClean="0">
                <a:solidFill>
                  <a:schemeClr val="tx1">
                    <a:lumMod val="75000"/>
                    <a:lumOff val="25000"/>
                  </a:schemeClr>
                </a:solidFill>
              </a:rPr>
              <a:t>cooperativas </a:t>
            </a:r>
            <a:r>
              <a:rPr lang="es-ES" sz="2400" dirty="0" smtClean="0">
                <a:solidFill>
                  <a:schemeClr val="tx1">
                    <a:lumMod val="75000"/>
                    <a:lumOff val="25000"/>
                  </a:schemeClr>
                </a:solidFill>
              </a:rPr>
              <a:t>agroecológicas unitarias andaluzas</a:t>
            </a:r>
            <a:endParaRPr lang="es-ES" sz="2400" dirty="0">
              <a:solidFill>
                <a:schemeClr val="tx1">
                  <a:lumMod val="75000"/>
                  <a:lumOff val="25000"/>
                </a:schemeClr>
              </a:solidFill>
            </a:endParaRPr>
          </a:p>
        </p:txBody>
      </p:sp>
      <p:sp>
        <p:nvSpPr>
          <p:cNvPr id="11" name="10 CuadroTexto"/>
          <p:cNvSpPr txBox="1"/>
          <p:nvPr/>
        </p:nvSpPr>
        <p:spPr>
          <a:xfrm>
            <a:off x="1691680" y="4485313"/>
            <a:ext cx="6048672" cy="892552"/>
          </a:xfrm>
          <a:prstGeom prst="rect">
            <a:avLst/>
          </a:prstGeom>
          <a:noFill/>
        </p:spPr>
        <p:txBody>
          <a:bodyPr wrap="square" rtlCol="0">
            <a:spAutoFit/>
          </a:bodyPr>
          <a:lstStyle/>
          <a:p>
            <a:r>
              <a:rPr lang="es-ES" sz="2000" dirty="0" smtClean="0">
                <a:solidFill>
                  <a:srgbClr val="4D4D4D"/>
                </a:solidFill>
              </a:rPr>
              <a:t>Recorridos en su proceso de creación política como </a:t>
            </a:r>
            <a:r>
              <a:rPr lang="es-ES" sz="3200" b="1" dirty="0" smtClean="0">
                <a:solidFill>
                  <a:srgbClr val="4D4D4D"/>
                </a:solidFill>
              </a:rPr>
              <a:t>alternativa</a:t>
            </a:r>
            <a:r>
              <a:rPr lang="es-ES" sz="3200" dirty="0" smtClean="0">
                <a:solidFill>
                  <a:srgbClr val="4D4D4D"/>
                </a:solidFill>
              </a:rPr>
              <a:t> </a:t>
            </a:r>
            <a:r>
              <a:rPr lang="es-ES" sz="2000" dirty="0" smtClean="0">
                <a:solidFill>
                  <a:srgbClr val="4D4D4D"/>
                </a:solidFill>
              </a:rPr>
              <a:t>de cambio social</a:t>
            </a:r>
            <a:endParaRPr lang="es-ES" sz="2000" dirty="0">
              <a:solidFill>
                <a:srgbClr val="4D4D4D"/>
              </a:solidFill>
            </a:endParaRPr>
          </a:p>
        </p:txBody>
      </p:sp>
      <p:grpSp>
        <p:nvGrpSpPr>
          <p:cNvPr id="15" name="14 Grupo"/>
          <p:cNvGrpSpPr/>
          <p:nvPr/>
        </p:nvGrpSpPr>
        <p:grpSpPr>
          <a:xfrm>
            <a:off x="755576" y="1412776"/>
            <a:ext cx="1368152" cy="461665"/>
            <a:chOff x="755576" y="1412776"/>
            <a:chExt cx="1368152" cy="461665"/>
          </a:xfrm>
        </p:grpSpPr>
        <p:sp>
          <p:nvSpPr>
            <p:cNvPr id="8" name="7 CuadroTexto"/>
            <p:cNvSpPr txBox="1"/>
            <p:nvPr/>
          </p:nvSpPr>
          <p:spPr>
            <a:xfrm>
              <a:off x="755576" y="1412776"/>
              <a:ext cx="1056813" cy="461665"/>
            </a:xfrm>
            <a:prstGeom prst="rect">
              <a:avLst/>
            </a:prstGeom>
            <a:solidFill>
              <a:schemeClr val="bg1">
                <a:lumMod val="85000"/>
              </a:schemeClr>
            </a:solidFill>
          </p:spPr>
          <p:txBody>
            <a:bodyPr wrap="square" rtlCol="0">
              <a:spAutoFit/>
            </a:bodyPr>
            <a:lstStyle/>
            <a:p>
              <a:r>
                <a:rPr lang="es-ES" sz="2400" dirty="0" smtClean="0">
                  <a:solidFill>
                    <a:schemeClr val="tx1">
                      <a:lumMod val="75000"/>
                      <a:lumOff val="25000"/>
                    </a:schemeClr>
                  </a:solidFill>
                </a:rPr>
                <a:t>Tema</a:t>
              </a:r>
              <a:endParaRPr lang="es-ES" sz="2400" dirty="0">
                <a:solidFill>
                  <a:schemeClr val="tx1">
                    <a:lumMod val="75000"/>
                    <a:lumOff val="25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727024" y="1448119"/>
              <a:ext cx="361364" cy="43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17 Grupo"/>
          <p:cNvGrpSpPr/>
          <p:nvPr/>
        </p:nvGrpSpPr>
        <p:grpSpPr>
          <a:xfrm>
            <a:off x="1403648" y="3212976"/>
            <a:ext cx="6336704" cy="2088232"/>
            <a:chOff x="1403648" y="3212976"/>
            <a:chExt cx="6336704" cy="2088232"/>
          </a:xfrm>
        </p:grpSpPr>
        <p:sp>
          <p:nvSpPr>
            <p:cNvPr id="10" name="9 CuadroTexto"/>
            <p:cNvSpPr txBox="1"/>
            <p:nvPr/>
          </p:nvSpPr>
          <p:spPr>
            <a:xfrm>
              <a:off x="1691680" y="3212976"/>
              <a:ext cx="6048672" cy="1138773"/>
            </a:xfrm>
            <a:prstGeom prst="rect">
              <a:avLst/>
            </a:prstGeom>
            <a:noFill/>
          </p:spPr>
          <p:txBody>
            <a:bodyPr wrap="square" rtlCol="0">
              <a:spAutoFit/>
            </a:bodyPr>
            <a:lstStyle/>
            <a:p>
              <a:r>
                <a:rPr lang="es-ES" sz="2000" dirty="0" smtClean="0">
                  <a:solidFill>
                    <a:schemeClr val="tx1">
                      <a:lumMod val="75000"/>
                      <a:lumOff val="25000"/>
                    </a:schemeClr>
                  </a:solidFill>
                </a:rPr>
                <a:t>Características de la </a:t>
              </a:r>
              <a:r>
                <a:rPr lang="es-ES" sz="3200" b="1" dirty="0" smtClean="0">
                  <a:solidFill>
                    <a:schemeClr val="tx1">
                      <a:lumMod val="75000"/>
                      <a:lumOff val="25000"/>
                    </a:schemeClr>
                  </a:solidFill>
                </a:rPr>
                <a:t>fisonomía discursiva y práctica</a:t>
              </a:r>
              <a:r>
                <a:rPr lang="es-ES" sz="3600" b="1" dirty="0" smtClean="0">
                  <a:solidFill>
                    <a:schemeClr val="tx1">
                      <a:lumMod val="75000"/>
                      <a:lumOff val="25000"/>
                    </a:schemeClr>
                  </a:solidFill>
                </a:rPr>
                <a:t> </a:t>
              </a:r>
              <a:r>
                <a:rPr lang="es-ES" sz="2000" dirty="0" smtClean="0">
                  <a:solidFill>
                    <a:schemeClr val="tx1">
                      <a:lumMod val="75000"/>
                      <a:lumOff val="25000"/>
                    </a:schemeClr>
                  </a:solidFill>
                </a:rPr>
                <a:t>en relación a la </a:t>
              </a:r>
              <a:r>
                <a:rPr lang="es-ES" sz="2000" dirty="0" smtClean="0">
                  <a:solidFill>
                    <a:schemeClr val="tx1">
                      <a:lumMod val="75000"/>
                      <a:lumOff val="25000"/>
                    </a:schemeClr>
                  </a:solidFill>
                </a:rPr>
                <a:t>P-D-C</a:t>
              </a:r>
              <a:endParaRPr lang="es-ES" sz="2000" dirty="0">
                <a:solidFill>
                  <a:schemeClr val="tx1">
                    <a:lumMod val="75000"/>
                    <a:lumOff val="25000"/>
                  </a:schemeClr>
                </a:solidFill>
              </a:endParaRPr>
            </a:p>
          </p:txBody>
        </p:sp>
        <p:cxnSp>
          <p:nvCxnSpPr>
            <p:cNvPr id="14" name="13 Conector recto"/>
            <p:cNvCxnSpPr/>
            <p:nvPr/>
          </p:nvCxnSpPr>
          <p:spPr>
            <a:xfrm>
              <a:off x="1403648" y="3328536"/>
              <a:ext cx="0" cy="1972672"/>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6" name="15 Conector recto"/>
          <p:cNvCxnSpPr/>
          <p:nvPr/>
        </p:nvCxnSpPr>
        <p:spPr>
          <a:xfrm>
            <a:off x="8116720"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16 Elipse"/>
          <p:cNvSpPr/>
          <p:nvPr/>
        </p:nvSpPr>
        <p:spPr>
          <a:xfrm>
            <a:off x="8260737"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2</a:t>
            </a:r>
            <a:endParaRPr lang="es-ES" sz="1300" dirty="0">
              <a:solidFill>
                <a:schemeClr val="tx1"/>
              </a:solidFill>
            </a:endParaRPr>
          </a:p>
        </p:txBody>
      </p:sp>
    </p:spTree>
    <p:extLst>
      <p:ext uri="{BB962C8B-B14F-4D97-AF65-F5344CB8AC3E}">
        <p14:creationId xmlns:p14="http://schemas.microsoft.com/office/powerpoint/2010/main" val="94695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83568" y="980728"/>
            <a:ext cx="5688632" cy="1107996"/>
          </a:xfrm>
          <a:prstGeom prst="rect">
            <a:avLst/>
          </a:prstGeom>
          <a:solidFill>
            <a:schemeClr val="bg1">
              <a:lumMod val="85000"/>
            </a:schemeClr>
          </a:solidFill>
        </p:spPr>
        <p:txBody>
          <a:bodyPr wrap="square" rtlCol="0">
            <a:spAutoFit/>
          </a:bodyPr>
          <a:lstStyle/>
          <a:p>
            <a:r>
              <a:rPr lang="es-ES" sz="2200" dirty="0" smtClean="0">
                <a:solidFill>
                  <a:schemeClr val="tx1">
                    <a:lumMod val="75000"/>
                    <a:lumOff val="25000"/>
                  </a:schemeClr>
                </a:solidFill>
              </a:rPr>
              <a:t>Los impactos son progresivos en el tiempo y están determinados por las subjetividades y las condiciones de la participación</a:t>
            </a:r>
            <a:endParaRPr lang="es-ES" sz="2200" dirty="0">
              <a:solidFill>
                <a:schemeClr val="tx1">
                  <a:lumMod val="75000"/>
                  <a:lumOff val="25000"/>
                </a:schemeClr>
              </a:solidFill>
            </a:endParaRPr>
          </a:p>
        </p:txBody>
      </p:sp>
      <p:sp>
        <p:nvSpPr>
          <p:cNvPr id="4" name="3 CuadroTexto"/>
          <p:cNvSpPr txBox="1"/>
          <p:nvPr/>
        </p:nvSpPr>
        <p:spPr>
          <a:xfrm>
            <a:off x="2195736" y="2629361"/>
            <a:ext cx="6048672" cy="461665"/>
          </a:xfrm>
          <a:prstGeom prst="rect">
            <a:avLst/>
          </a:prstGeom>
          <a:noFill/>
        </p:spPr>
        <p:txBody>
          <a:bodyPr wrap="square" rtlCol="0">
            <a:spAutoFit/>
          </a:bodyPr>
          <a:lstStyle/>
          <a:p>
            <a:r>
              <a:rPr lang="es-ES" sz="2400" dirty="0" smtClean="0">
                <a:solidFill>
                  <a:schemeClr val="tx1">
                    <a:lumMod val="75000"/>
                    <a:lumOff val="25000"/>
                  </a:schemeClr>
                </a:solidFill>
              </a:rPr>
              <a:t>Son discontinuos, cambiantes y vivenciales</a:t>
            </a:r>
            <a:endParaRPr lang="es-ES" sz="2400" dirty="0">
              <a:solidFill>
                <a:schemeClr val="tx1">
                  <a:lumMod val="75000"/>
                  <a:lumOff val="25000"/>
                </a:schemeClr>
              </a:solidFill>
            </a:endParaRPr>
          </a:p>
        </p:txBody>
      </p:sp>
      <p:sp>
        <p:nvSpPr>
          <p:cNvPr id="21" name="20 CuadroTexto"/>
          <p:cNvSpPr txBox="1"/>
          <p:nvPr/>
        </p:nvSpPr>
        <p:spPr>
          <a:xfrm>
            <a:off x="274540" y="185805"/>
            <a:ext cx="7753843" cy="523220"/>
          </a:xfrm>
          <a:prstGeom prst="rect">
            <a:avLst/>
          </a:prstGeom>
          <a:noFill/>
        </p:spPr>
        <p:txBody>
          <a:bodyPr wrap="square" rtlCol="0">
            <a:spAutoFit/>
          </a:bodyPr>
          <a:lstStyle/>
          <a:p>
            <a:r>
              <a:rPr lang="es-ES" sz="2800" dirty="0">
                <a:solidFill>
                  <a:srgbClr val="4D4D4D"/>
                </a:solidFill>
              </a:rPr>
              <a:t>Los actores no salen impunes</a:t>
            </a:r>
          </a:p>
        </p:txBody>
      </p:sp>
      <p:cxnSp>
        <p:nvCxnSpPr>
          <p:cNvPr id="24" name="23 Conector recto"/>
          <p:cNvCxnSpPr/>
          <p:nvPr/>
        </p:nvCxnSpPr>
        <p:spPr>
          <a:xfrm>
            <a:off x="395536"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2195736" y="3390091"/>
            <a:ext cx="6048672" cy="830997"/>
          </a:xfrm>
          <a:prstGeom prst="rect">
            <a:avLst/>
          </a:prstGeom>
          <a:noFill/>
        </p:spPr>
        <p:txBody>
          <a:bodyPr wrap="square" rtlCol="0">
            <a:spAutoFit/>
          </a:bodyPr>
          <a:lstStyle/>
          <a:p>
            <a:r>
              <a:rPr lang="es-ES" sz="2400" dirty="0" smtClean="0">
                <a:solidFill>
                  <a:schemeClr val="tx1">
                    <a:lumMod val="75000"/>
                    <a:lumOff val="25000"/>
                  </a:schemeClr>
                </a:solidFill>
              </a:rPr>
              <a:t>No los entendemos como una relación causal ni en clave éxito-fracaso</a:t>
            </a:r>
            <a:endParaRPr lang="es-ES" sz="2400" dirty="0">
              <a:solidFill>
                <a:schemeClr val="tx1">
                  <a:lumMod val="75000"/>
                  <a:lumOff val="25000"/>
                </a:schemeClr>
              </a:solidFill>
            </a:endParaRPr>
          </a:p>
        </p:txBody>
      </p:sp>
      <p:sp>
        <p:nvSpPr>
          <p:cNvPr id="27" name="26 CuadroTexto"/>
          <p:cNvSpPr txBox="1"/>
          <p:nvPr/>
        </p:nvSpPr>
        <p:spPr>
          <a:xfrm>
            <a:off x="2195736" y="4470211"/>
            <a:ext cx="6048672" cy="830997"/>
          </a:xfrm>
          <a:prstGeom prst="rect">
            <a:avLst/>
          </a:prstGeom>
          <a:noFill/>
        </p:spPr>
        <p:txBody>
          <a:bodyPr wrap="square" rtlCol="0">
            <a:spAutoFit/>
          </a:bodyPr>
          <a:lstStyle/>
          <a:p>
            <a:r>
              <a:rPr lang="es-ES" sz="2400" dirty="0" smtClean="0">
                <a:solidFill>
                  <a:schemeClr val="tx1">
                    <a:lumMod val="75000"/>
                    <a:lumOff val="25000"/>
                  </a:schemeClr>
                </a:solidFill>
              </a:rPr>
              <a:t>Existen diferentes grados de intencionalidad en relación a los objetivos</a:t>
            </a:r>
            <a:endParaRPr lang="es-ES" sz="2400" dirty="0">
              <a:solidFill>
                <a:schemeClr val="tx1">
                  <a:lumMod val="75000"/>
                  <a:lumOff val="25000"/>
                </a:schemeClr>
              </a:solidFill>
            </a:endParaRPr>
          </a:p>
        </p:txBody>
      </p:sp>
      <p:cxnSp>
        <p:nvCxnSpPr>
          <p:cNvPr id="8" name="7 Conector recto"/>
          <p:cNvCxnSpPr/>
          <p:nvPr/>
        </p:nvCxnSpPr>
        <p:spPr>
          <a:xfrm>
            <a:off x="8139741"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8 Elipse"/>
          <p:cNvSpPr/>
          <p:nvPr/>
        </p:nvSpPr>
        <p:spPr>
          <a:xfrm>
            <a:off x="8283758"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20</a:t>
            </a:r>
            <a:endParaRPr lang="es-ES" sz="1300" dirty="0">
              <a:solidFill>
                <a:schemeClr val="tx1"/>
              </a:solidFill>
            </a:endParaRPr>
          </a:p>
        </p:txBody>
      </p:sp>
    </p:spTree>
    <p:extLst>
      <p:ext uri="{BB962C8B-B14F-4D97-AF65-F5344CB8AC3E}">
        <p14:creationId xmlns:p14="http://schemas.microsoft.com/office/powerpoint/2010/main" val="75497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5"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18 Grupo"/>
          <p:cNvGrpSpPr/>
          <p:nvPr/>
        </p:nvGrpSpPr>
        <p:grpSpPr>
          <a:xfrm>
            <a:off x="1475654" y="4581128"/>
            <a:ext cx="2675806" cy="1224136"/>
            <a:chOff x="1475655" y="4581128"/>
            <a:chExt cx="2232249" cy="1224136"/>
          </a:xfrm>
        </p:grpSpPr>
        <p:sp>
          <p:nvSpPr>
            <p:cNvPr id="3" name="2 CuadroTexto"/>
            <p:cNvSpPr txBox="1"/>
            <p:nvPr/>
          </p:nvSpPr>
          <p:spPr>
            <a:xfrm>
              <a:off x="1475655" y="4581128"/>
              <a:ext cx="2232248" cy="461665"/>
            </a:xfrm>
            <a:prstGeom prst="rect">
              <a:avLst/>
            </a:prstGeom>
            <a:noFill/>
          </p:spPr>
          <p:txBody>
            <a:bodyPr wrap="square" rtlCol="0">
              <a:spAutoFit/>
            </a:bodyPr>
            <a:lstStyle/>
            <a:p>
              <a:r>
                <a:rPr lang="es-ES" sz="2400" dirty="0" smtClean="0">
                  <a:solidFill>
                    <a:schemeClr val="tx1">
                      <a:lumMod val="75000"/>
                      <a:lumOff val="25000"/>
                    </a:schemeClr>
                  </a:solidFill>
                </a:rPr>
                <a:t>Hortigas/La Acequia</a:t>
              </a:r>
              <a:endParaRPr lang="es-ES" sz="2400" dirty="0">
                <a:solidFill>
                  <a:schemeClr val="tx1">
                    <a:lumMod val="75000"/>
                    <a:lumOff val="25000"/>
                  </a:schemeClr>
                </a:solidFill>
              </a:endParaRPr>
            </a:p>
          </p:txBody>
        </p:sp>
        <p:sp>
          <p:nvSpPr>
            <p:cNvPr id="13" name="12 CuadroTexto"/>
            <p:cNvSpPr txBox="1"/>
            <p:nvPr/>
          </p:nvSpPr>
          <p:spPr>
            <a:xfrm>
              <a:off x="1475656" y="5435932"/>
              <a:ext cx="2232248" cy="369332"/>
            </a:xfrm>
            <a:prstGeom prst="rect">
              <a:avLst/>
            </a:prstGeom>
            <a:noFill/>
          </p:spPr>
          <p:txBody>
            <a:bodyPr wrap="square" rtlCol="0">
              <a:spAutoFit/>
            </a:bodyPr>
            <a:lstStyle/>
            <a:p>
              <a:pPr algn="ctr"/>
              <a:r>
                <a:rPr lang="es-ES" dirty="0" smtClean="0">
                  <a:solidFill>
                    <a:schemeClr val="tx1">
                      <a:lumMod val="75000"/>
                      <a:lumOff val="25000"/>
                    </a:schemeClr>
                  </a:solidFill>
                </a:rPr>
                <a:t>Impacto interno</a:t>
              </a:r>
              <a:endParaRPr lang="es-ES" dirty="0">
                <a:solidFill>
                  <a:schemeClr val="tx1">
                    <a:lumMod val="75000"/>
                    <a:lumOff val="25000"/>
                  </a:schemeClr>
                </a:solidFill>
              </a:endParaRPr>
            </a:p>
          </p:txBody>
        </p:sp>
      </p:grpSp>
      <p:grpSp>
        <p:nvGrpSpPr>
          <p:cNvPr id="20" name="19 Grupo"/>
          <p:cNvGrpSpPr/>
          <p:nvPr/>
        </p:nvGrpSpPr>
        <p:grpSpPr>
          <a:xfrm>
            <a:off x="5436096" y="4509120"/>
            <a:ext cx="2808312" cy="1286852"/>
            <a:chOff x="5436096" y="4509120"/>
            <a:chExt cx="2808312" cy="1286852"/>
          </a:xfrm>
        </p:grpSpPr>
        <p:sp>
          <p:nvSpPr>
            <p:cNvPr id="10" name="9 CuadroTexto"/>
            <p:cNvSpPr txBox="1"/>
            <p:nvPr/>
          </p:nvSpPr>
          <p:spPr>
            <a:xfrm>
              <a:off x="5436096" y="4509120"/>
              <a:ext cx="2808312" cy="830997"/>
            </a:xfrm>
            <a:prstGeom prst="rect">
              <a:avLst/>
            </a:prstGeom>
            <a:noFill/>
          </p:spPr>
          <p:txBody>
            <a:bodyPr wrap="square" rtlCol="0">
              <a:spAutoFit/>
            </a:bodyPr>
            <a:lstStyle/>
            <a:p>
              <a:pPr algn="ctr"/>
              <a:r>
                <a:rPr lang="es-ES" sz="2400" dirty="0" smtClean="0">
                  <a:solidFill>
                    <a:schemeClr val="tx1">
                      <a:lumMod val="75000"/>
                      <a:lumOff val="25000"/>
                    </a:schemeClr>
                  </a:solidFill>
                </a:rPr>
                <a:t>Después de </a:t>
              </a:r>
              <a:r>
                <a:rPr lang="es-ES" sz="2400" dirty="0" smtClean="0">
                  <a:solidFill>
                    <a:schemeClr val="tx1">
                      <a:lumMod val="75000"/>
                      <a:lumOff val="25000"/>
                    </a:schemeClr>
                  </a:solidFill>
                </a:rPr>
                <a:t>Hortigas/La Acequia</a:t>
              </a:r>
              <a:endParaRPr lang="es-ES" sz="2400" dirty="0">
                <a:solidFill>
                  <a:schemeClr val="tx1">
                    <a:lumMod val="75000"/>
                    <a:lumOff val="25000"/>
                  </a:schemeClr>
                </a:solidFill>
              </a:endParaRPr>
            </a:p>
          </p:txBody>
        </p:sp>
        <p:sp>
          <p:nvSpPr>
            <p:cNvPr id="14" name="13 CuadroTexto"/>
            <p:cNvSpPr txBox="1"/>
            <p:nvPr/>
          </p:nvSpPr>
          <p:spPr>
            <a:xfrm>
              <a:off x="5868144" y="5426640"/>
              <a:ext cx="1800200" cy="369332"/>
            </a:xfrm>
            <a:prstGeom prst="rect">
              <a:avLst/>
            </a:prstGeom>
            <a:noFill/>
          </p:spPr>
          <p:txBody>
            <a:bodyPr wrap="square" rtlCol="0">
              <a:spAutoFit/>
            </a:bodyPr>
            <a:lstStyle/>
            <a:p>
              <a:pPr algn="ctr"/>
              <a:r>
                <a:rPr lang="es-ES" dirty="0" smtClean="0">
                  <a:solidFill>
                    <a:schemeClr val="tx1">
                      <a:lumMod val="75000"/>
                      <a:lumOff val="25000"/>
                    </a:schemeClr>
                  </a:solidFill>
                </a:rPr>
                <a:t>Impacto externo</a:t>
              </a:r>
              <a:endParaRPr lang="es-ES" dirty="0">
                <a:solidFill>
                  <a:schemeClr val="tx1">
                    <a:lumMod val="75000"/>
                    <a:lumOff val="25000"/>
                  </a:schemeClr>
                </a:solidFill>
              </a:endParaRPr>
            </a:p>
          </p:txBody>
        </p:sp>
      </p:grpSp>
      <p:sp>
        <p:nvSpPr>
          <p:cNvPr id="16" name="15 CuadroTexto"/>
          <p:cNvSpPr txBox="1"/>
          <p:nvPr/>
        </p:nvSpPr>
        <p:spPr>
          <a:xfrm>
            <a:off x="274540" y="185805"/>
            <a:ext cx="7753843" cy="523220"/>
          </a:xfrm>
          <a:prstGeom prst="rect">
            <a:avLst/>
          </a:prstGeom>
          <a:noFill/>
        </p:spPr>
        <p:txBody>
          <a:bodyPr wrap="square" rtlCol="0">
            <a:spAutoFit/>
          </a:bodyPr>
          <a:lstStyle/>
          <a:p>
            <a:r>
              <a:rPr lang="es-ES" sz="2800" dirty="0">
                <a:solidFill>
                  <a:srgbClr val="4D4D4D"/>
                </a:solidFill>
              </a:rPr>
              <a:t>Se rompe la barrera lineal y progresiva del tiempo</a:t>
            </a:r>
          </a:p>
        </p:txBody>
      </p:sp>
      <p:cxnSp>
        <p:nvCxnSpPr>
          <p:cNvPr id="17" name="16 Conector recto"/>
          <p:cNvCxnSpPr/>
          <p:nvPr/>
        </p:nvCxnSpPr>
        <p:spPr>
          <a:xfrm>
            <a:off x="395536"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3863430" y="1268760"/>
            <a:ext cx="4741018" cy="1015663"/>
          </a:xfrm>
          <a:prstGeom prst="rect">
            <a:avLst/>
          </a:prstGeom>
          <a:noFill/>
        </p:spPr>
        <p:txBody>
          <a:bodyPr wrap="square" rtlCol="0">
            <a:spAutoFit/>
          </a:bodyPr>
          <a:lstStyle/>
          <a:p>
            <a:r>
              <a:rPr lang="es-ES" sz="2000" dirty="0" smtClean="0">
                <a:solidFill>
                  <a:schemeClr val="tx1">
                    <a:lumMod val="75000"/>
                    <a:lumOff val="25000"/>
                  </a:schemeClr>
                </a:solidFill>
              </a:rPr>
              <a:t>Los cambios se mantienen invisibles al mundo exterior. Se dan </a:t>
            </a:r>
            <a:r>
              <a:rPr lang="es-ES" sz="2000" i="1" dirty="0" smtClean="0">
                <a:solidFill>
                  <a:schemeClr val="tx1">
                    <a:lumMod val="75000"/>
                    <a:lumOff val="25000"/>
                  </a:schemeClr>
                </a:solidFill>
              </a:rPr>
              <a:t>“desde abajo” </a:t>
            </a:r>
            <a:r>
              <a:rPr lang="es-ES" sz="2000" dirty="0" smtClean="0">
                <a:solidFill>
                  <a:schemeClr val="tx1">
                    <a:lumMod val="75000"/>
                    <a:lumOff val="25000"/>
                  </a:schemeClr>
                </a:solidFill>
              </a:rPr>
              <a:t>y eventualmente tocan la superficie</a:t>
            </a:r>
            <a:endParaRPr lang="es-ES" sz="2000" dirty="0">
              <a:solidFill>
                <a:schemeClr val="tx1">
                  <a:lumMod val="75000"/>
                  <a:lumOff val="25000"/>
                </a:schemeClr>
              </a:solidFill>
            </a:endParaRPr>
          </a:p>
        </p:txBody>
      </p:sp>
      <p:grpSp>
        <p:nvGrpSpPr>
          <p:cNvPr id="15" name="14 Grupo"/>
          <p:cNvGrpSpPr/>
          <p:nvPr/>
        </p:nvGrpSpPr>
        <p:grpSpPr>
          <a:xfrm>
            <a:off x="1187624" y="3212976"/>
            <a:ext cx="7056784" cy="1368151"/>
            <a:chOff x="1187624" y="3212976"/>
            <a:chExt cx="7056784" cy="1368151"/>
          </a:xfrm>
        </p:grpSpPr>
        <p:cxnSp>
          <p:nvCxnSpPr>
            <p:cNvPr id="2" name="1 Conector recto"/>
            <p:cNvCxnSpPr/>
            <p:nvPr/>
          </p:nvCxnSpPr>
          <p:spPr>
            <a:xfrm>
              <a:off x="1187624" y="3501008"/>
              <a:ext cx="7056784" cy="0"/>
            </a:xfrm>
            <a:prstGeom prst="line">
              <a:avLst/>
            </a:prstGeom>
            <a:ln w="254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 name="3 Conector recto"/>
            <p:cNvCxnSpPr/>
            <p:nvPr/>
          </p:nvCxnSpPr>
          <p:spPr>
            <a:xfrm>
              <a:off x="2267744" y="3510300"/>
              <a:ext cx="0" cy="175374"/>
            </a:xfrm>
            <a:prstGeom prst="line">
              <a:avLst/>
            </a:prstGeom>
            <a:ln>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flipV="1">
              <a:off x="1907704" y="3502308"/>
              <a:ext cx="0" cy="391398"/>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flipV="1">
              <a:off x="2627784" y="3503223"/>
              <a:ext cx="0" cy="815293"/>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flipV="1">
              <a:off x="3275856" y="3212976"/>
              <a:ext cx="0" cy="1368151"/>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flipV="1">
              <a:off x="3131840" y="3405795"/>
              <a:ext cx="0" cy="815293"/>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V="1">
              <a:off x="3779912" y="3501008"/>
              <a:ext cx="0" cy="815293"/>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flipV="1">
              <a:off x="6588224" y="3363948"/>
              <a:ext cx="0" cy="209068"/>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flipV="1">
              <a:off x="7596336" y="3356992"/>
              <a:ext cx="0" cy="592313"/>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V="1">
              <a:off x="7020272" y="3493064"/>
              <a:ext cx="0" cy="806908"/>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23" name="22 Conector recto"/>
          <p:cNvCxnSpPr/>
          <p:nvPr/>
        </p:nvCxnSpPr>
        <p:spPr>
          <a:xfrm>
            <a:off x="8139741"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23 Elipse"/>
          <p:cNvSpPr/>
          <p:nvPr/>
        </p:nvSpPr>
        <p:spPr>
          <a:xfrm>
            <a:off x="8283758"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21</a:t>
            </a:r>
            <a:endParaRPr lang="es-ES" sz="1300" dirty="0">
              <a:solidFill>
                <a:schemeClr val="tx1"/>
              </a:solidFill>
            </a:endParaRPr>
          </a:p>
        </p:txBody>
      </p:sp>
    </p:spTree>
    <p:extLst>
      <p:ext uri="{BB962C8B-B14F-4D97-AF65-F5344CB8AC3E}">
        <p14:creationId xmlns:p14="http://schemas.microsoft.com/office/powerpoint/2010/main" val="41033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74540" y="185805"/>
            <a:ext cx="7753843" cy="523220"/>
          </a:xfrm>
          <a:prstGeom prst="rect">
            <a:avLst/>
          </a:prstGeom>
          <a:noFill/>
        </p:spPr>
        <p:txBody>
          <a:bodyPr wrap="square" rtlCol="0">
            <a:spAutoFit/>
          </a:bodyPr>
          <a:lstStyle/>
          <a:p>
            <a:r>
              <a:rPr lang="es-ES" sz="2800" dirty="0">
                <a:solidFill>
                  <a:srgbClr val="4D4D4D"/>
                </a:solidFill>
              </a:rPr>
              <a:t>Impacto político</a:t>
            </a:r>
          </a:p>
        </p:txBody>
      </p:sp>
      <p:cxnSp>
        <p:nvCxnSpPr>
          <p:cNvPr id="4" name="3 Conector recto"/>
          <p:cNvCxnSpPr/>
          <p:nvPr/>
        </p:nvCxnSpPr>
        <p:spPr>
          <a:xfrm>
            <a:off x="395536"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1043608" y="1412776"/>
            <a:ext cx="7200800" cy="3416320"/>
          </a:xfrm>
          <a:prstGeom prst="rect">
            <a:avLst/>
          </a:prstGeom>
          <a:noFill/>
        </p:spPr>
        <p:txBody>
          <a:bodyPr wrap="square" rtlCol="0">
            <a:spAutoFit/>
          </a:bodyPr>
          <a:lstStyle/>
          <a:p>
            <a:pPr marL="342900" indent="-342900">
              <a:buClr>
                <a:schemeClr val="tx1">
                  <a:lumMod val="75000"/>
                  <a:lumOff val="25000"/>
                </a:schemeClr>
              </a:buClr>
              <a:buFont typeface="Calibri" pitchFamily="34" charset="0"/>
              <a:buChar char="›"/>
            </a:pPr>
            <a:r>
              <a:rPr lang="es-ES" sz="2400" dirty="0" smtClean="0">
                <a:solidFill>
                  <a:schemeClr val="tx1">
                    <a:lumMod val="75000"/>
                    <a:lumOff val="25000"/>
                  </a:schemeClr>
                </a:solidFill>
              </a:rPr>
              <a:t>Recuperación en lo colectivo </a:t>
            </a:r>
            <a:r>
              <a:rPr lang="es-ES" sz="2400" i="1" dirty="0" smtClean="0">
                <a:solidFill>
                  <a:schemeClr val="tx1">
                    <a:lumMod val="75000"/>
                    <a:lumOff val="25000"/>
                  </a:schemeClr>
                </a:solidFill>
              </a:rPr>
              <a:t>“formo parte de algo que funciona</a:t>
            </a:r>
            <a:r>
              <a:rPr lang="es-ES" sz="2400" i="1" dirty="0">
                <a:solidFill>
                  <a:schemeClr val="tx1">
                    <a:lumMod val="75000"/>
                    <a:lumOff val="25000"/>
                  </a:schemeClr>
                </a:solidFill>
              </a:rPr>
              <a:t>”</a:t>
            </a:r>
            <a:r>
              <a:rPr lang="es-ES" sz="2400" dirty="0" smtClean="0">
                <a:solidFill>
                  <a:schemeClr val="tx1">
                    <a:lumMod val="75000"/>
                    <a:lumOff val="25000"/>
                  </a:schemeClr>
                </a:solidFill>
              </a:rPr>
              <a:t>; </a:t>
            </a:r>
            <a:r>
              <a:rPr lang="es-ES" sz="2400" i="1" dirty="0" smtClean="0">
                <a:solidFill>
                  <a:schemeClr val="tx1">
                    <a:lumMod val="75000"/>
                    <a:lumOff val="25000"/>
                  </a:schemeClr>
                </a:solidFill>
              </a:rPr>
              <a:t>“darse cuenta”</a:t>
            </a:r>
            <a:r>
              <a:rPr lang="es-ES" sz="2400" dirty="0" smtClean="0">
                <a:solidFill>
                  <a:schemeClr val="tx1">
                    <a:lumMod val="75000"/>
                    <a:lumOff val="25000"/>
                  </a:schemeClr>
                </a:solidFill>
              </a:rPr>
              <a:t> de que es un camino posible</a:t>
            </a:r>
          </a:p>
          <a:p>
            <a:pPr marL="342900" indent="-342900">
              <a:buClr>
                <a:schemeClr val="tx1">
                  <a:lumMod val="75000"/>
                  <a:lumOff val="25000"/>
                </a:schemeClr>
              </a:buClr>
              <a:buFont typeface="Calibri" pitchFamily="34" charset="0"/>
              <a:buChar char="›"/>
            </a:pPr>
            <a:endParaRPr lang="es-ES" sz="2400" dirty="0" smtClean="0">
              <a:solidFill>
                <a:schemeClr val="tx1">
                  <a:lumMod val="75000"/>
                  <a:lumOff val="25000"/>
                </a:schemeClr>
              </a:solidFill>
            </a:endParaRPr>
          </a:p>
          <a:p>
            <a:pPr marL="342900" indent="-342900">
              <a:buClr>
                <a:schemeClr val="tx1">
                  <a:lumMod val="75000"/>
                  <a:lumOff val="25000"/>
                </a:schemeClr>
              </a:buClr>
              <a:buFont typeface="Calibri" pitchFamily="34" charset="0"/>
              <a:buChar char="›"/>
            </a:pPr>
            <a:r>
              <a:rPr lang="es-ES" sz="2400" dirty="0" smtClean="0">
                <a:solidFill>
                  <a:schemeClr val="tx1">
                    <a:lumMod val="75000"/>
                    <a:lumOff val="25000"/>
                  </a:schemeClr>
                </a:solidFill>
              </a:rPr>
              <a:t>Lo </a:t>
            </a:r>
            <a:r>
              <a:rPr lang="es-ES" sz="2400" dirty="0">
                <a:solidFill>
                  <a:schemeClr val="tx1">
                    <a:lumMod val="75000"/>
                    <a:lumOff val="25000"/>
                  </a:schemeClr>
                </a:solidFill>
              </a:rPr>
              <a:t>cotidiano se transforma en político (alimentación)</a:t>
            </a:r>
            <a:endParaRPr lang="es-ES" sz="2400" dirty="0" smtClean="0">
              <a:solidFill>
                <a:schemeClr val="tx1">
                  <a:lumMod val="75000"/>
                  <a:lumOff val="25000"/>
                </a:schemeClr>
              </a:solidFill>
            </a:endParaRPr>
          </a:p>
          <a:p>
            <a:pPr marL="342900" indent="-342900">
              <a:buClr>
                <a:schemeClr val="tx1">
                  <a:lumMod val="75000"/>
                  <a:lumOff val="25000"/>
                </a:schemeClr>
              </a:buClr>
              <a:buFont typeface="Calibri" pitchFamily="34" charset="0"/>
              <a:buChar char="›"/>
            </a:pPr>
            <a:endParaRPr lang="es-ES" sz="2400" dirty="0" smtClean="0">
              <a:solidFill>
                <a:schemeClr val="tx1">
                  <a:lumMod val="75000"/>
                  <a:lumOff val="25000"/>
                </a:schemeClr>
              </a:solidFill>
            </a:endParaRPr>
          </a:p>
          <a:p>
            <a:pPr marL="342900" indent="-342900">
              <a:buClr>
                <a:schemeClr val="tx1">
                  <a:lumMod val="75000"/>
                  <a:lumOff val="25000"/>
                </a:schemeClr>
              </a:buClr>
              <a:buFont typeface="Calibri" pitchFamily="34" charset="0"/>
              <a:buChar char="›"/>
            </a:pPr>
            <a:r>
              <a:rPr lang="es-ES" sz="2400" dirty="0" smtClean="0">
                <a:solidFill>
                  <a:schemeClr val="tx1">
                    <a:lumMod val="75000"/>
                    <a:lumOff val="25000"/>
                  </a:schemeClr>
                </a:solidFill>
              </a:rPr>
              <a:t>Modelos de militancia más tolerantes y pacientes</a:t>
            </a:r>
          </a:p>
          <a:p>
            <a:pPr marL="342900" indent="-342900">
              <a:buClr>
                <a:schemeClr val="tx1">
                  <a:lumMod val="75000"/>
                  <a:lumOff val="25000"/>
                </a:schemeClr>
              </a:buClr>
              <a:buFont typeface="Calibri" pitchFamily="34" charset="0"/>
              <a:buChar char="›"/>
            </a:pPr>
            <a:endParaRPr lang="es-ES" sz="2400" dirty="0" smtClean="0">
              <a:solidFill>
                <a:schemeClr val="tx1">
                  <a:lumMod val="75000"/>
                  <a:lumOff val="25000"/>
                </a:schemeClr>
              </a:solidFill>
            </a:endParaRPr>
          </a:p>
          <a:p>
            <a:pPr marL="342900" indent="-342900">
              <a:buClr>
                <a:schemeClr val="tx1">
                  <a:lumMod val="75000"/>
                  <a:lumOff val="25000"/>
                </a:schemeClr>
              </a:buClr>
              <a:buFont typeface="Calibri" pitchFamily="34" charset="0"/>
              <a:buChar char="›"/>
            </a:pPr>
            <a:r>
              <a:rPr lang="es-ES" sz="2400" dirty="0" smtClean="0">
                <a:solidFill>
                  <a:schemeClr val="tx1">
                    <a:lumMod val="75000"/>
                    <a:lumOff val="25000"/>
                  </a:schemeClr>
                </a:solidFill>
              </a:rPr>
              <a:t>Oportunidad de aprendizaje</a:t>
            </a:r>
            <a:endParaRPr lang="es-ES" sz="2400" dirty="0">
              <a:solidFill>
                <a:schemeClr val="tx1">
                  <a:lumMod val="75000"/>
                  <a:lumOff val="25000"/>
                </a:schemeClr>
              </a:solidFill>
            </a:endParaRPr>
          </a:p>
        </p:txBody>
      </p:sp>
      <p:sp>
        <p:nvSpPr>
          <p:cNvPr id="6" name="5 CuadroTexto"/>
          <p:cNvSpPr txBox="1"/>
          <p:nvPr/>
        </p:nvSpPr>
        <p:spPr>
          <a:xfrm>
            <a:off x="3707905" y="5229200"/>
            <a:ext cx="4752527" cy="769441"/>
          </a:xfrm>
          <a:prstGeom prst="rect">
            <a:avLst/>
          </a:prstGeom>
          <a:solidFill>
            <a:schemeClr val="bg1">
              <a:lumMod val="85000"/>
            </a:schemeClr>
          </a:solidFill>
        </p:spPr>
        <p:txBody>
          <a:bodyPr wrap="square" rtlCol="0">
            <a:spAutoFit/>
          </a:bodyPr>
          <a:lstStyle/>
          <a:p>
            <a:pPr algn="ctr"/>
            <a:r>
              <a:rPr lang="es-ES" sz="2200" dirty="0">
                <a:solidFill>
                  <a:schemeClr val="tx1">
                    <a:lumMod val="75000"/>
                    <a:lumOff val="25000"/>
                  </a:schemeClr>
                </a:solidFill>
              </a:rPr>
              <a:t>Se </a:t>
            </a:r>
            <a:r>
              <a:rPr lang="es-ES" sz="2200" dirty="0" smtClean="0">
                <a:solidFill>
                  <a:schemeClr val="tx1">
                    <a:lumMod val="75000"/>
                    <a:lumOff val="25000"/>
                  </a:schemeClr>
                </a:solidFill>
              </a:rPr>
              <a:t>construyen </a:t>
            </a:r>
            <a:r>
              <a:rPr lang="es-ES" sz="2200" dirty="0">
                <a:solidFill>
                  <a:schemeClr val="tx1">
                    <a:lumMod val="75000"/>
                    <a:lumOff val="25000"/>
                  </a:schemeClr>
                </a:solidFill>
              </a:rPr>
              <a:t>nuevas formas de interpretar lo político</a:t>
            </a:r>
          </a:p>
        </p:txBody>
      </p:sp>
      <p:cxnSp>
        <p:nvCxnSpPr>
          <p:cNvPr id="7" name="6 Conector recto"/>
          <p:cNvCxnSpPr/>
          <p:nvPr/>
        </p:nvCxnSpPr>
        <p:spPr>
          <a:xfrm>
            <a:off x="8139741"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7 Elipse"/>
          <p:cNvSpPr/>
          <p:nvPr/>
        </p:nvSpPr>
        <p:spPr>
          <a:xfrm>
            <a:off x="8283758"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22</a:t>
            </a:r>
            <a:endParaRPr lang="es-ES" sz="1300" dirty="0">
              <a:solidFill>
                <a:schemeClr val="tx1"/>
              </a:solidFill>
            </a:endParaRPr>
          </a:p>
        </p:txBody>
      </p:sp>
    </p:spTree>
    <p:extLst>
      <p:ext uri="{BB962C8B-B14F-4D97-AF65-F5344CB8AC3E}">
        <p14:creationId xmlns:p14="http://schemas.microsoft.com/office/powerpoint/2010/main" val="8787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ablo\Desktop\esquemas t_pablo\esquemas t_pablo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015" y="1700808"/>
            <a:ext cx="6668195" cy="4876846"/>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274540" y="185805"/>
            <a:ext cx="7753843" cy="523220"/>
          </a:xfrm>
          <a:prstGeom prst="rect">
            <a:avLst/>
          </a:prstGeom>
          <a:noFill/>
        </p:spPr>
        <p:txBody>
          <a:bodyPr wrap="square" rtlCol="0">
            <a:spAutoFit/>
          </a:bodyPr>
          <a:lstStyle/>
          <a:p>
            <a:r>
              <a:rPr lang="es-ES" sz="2800" dirty="0">
                <a:solidFill>
                  <a:srgbClr val="4D4D4D"/>
                </a:solidFill>
              </a:rPr>
              <a:t>Funcionan como espacios de aprendizajes</a:t>
            </a:r>
          </a:p>
        </p:txBody>
      </p:sp>
      <p:cxnSp>
        <p:nvCxnSpPr>
          <p:cNvPr id="7" name="6 Conector recto"/>
          <p:cNvCxnSpPr/>
          <p:nvPr/>
        </p:nvCxnSpPr>
        <p:spPr>
          <a:xfrm>
            <a:off x="395536"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6516216" y="1137518"/>
            <a:ext cx="2376264" cy="923330"/>
          </a:xfrm>
          <a:prstGeom prst="rect">
            <a:avLst/>
          </a:prstGeom>
          <a:noFill/>
        </p:spPr>
        <p:txBody>
          <a:bodyPr wrap="square" rtlCol="0">
            <a:spAutoFit/>
          </a:bodyPr>
          <a:lstStyle/>
          <a:p>
            <a:r>
              <a:rPr lang="es-ES" dirty="0" smtClean="0">
                <a:solidFill>
                  <a:schemeClr val="tx1">
                    <a:lumMod val="75000"/>
                    <a:lumOff val="25000"/>
                  </a:schemeClr>
                </a:solidFill>
              </a:rPr>
              <a:t>El asamblearismo como un ejemplo de estos aprendizajes…</a:t>
            </a:r>
            <a:endParaRPr lang="es-ES" dirty="0">
              <a:solidFill>
                <a:schemeClr val="tx1">
                  <a:lumMod val="75000"/>
                  <a:lumOff val="25000"/>
                </a:schemeClr>
              </a:solidFill>
            </a:endParaRPr>
          </a:p>
        </p:txBody>
      </p:sp>
      <p:cxnSp>
        <p:nvCxnSpPr>
          <p:cNvPr id="8" name="7 Conector recto"/>
          <p:cNvCxnSpPr/>
          <p:nvPr/>
        </p:nvCxnSpPr>
        <p:spPr>
          <a:xfrm>
            <a:off x="8139741"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8 Elipse"/>
          <p:cNvSpPr/>
          <p:nvPr/>
        </p:nvSpPr>
        <p:spPr>
          <a:xfrm>
            <a:off x="8283758"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23</a:t>
            </a:r>
            <a:endParaRPr lang="es-ES" sz="1300" dirty="0">
              <a:solidFill>
                <a:schemeClr val="tx1"/>
              </a:solidFill>
            </a:endParaRPr>
          </a:p>
        </p:txBody>
      </p:sp>
    </p:spTree>
    <p:extLst>
      <p:ext uri="{BB962C8B-B14F-4D97-AF65-F5344CB8AC3E}">
        <p14:creationId xmlns:p14="http://schemas.microsoft.com/office/powerpoint/2010/main" val="253791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74540" y="185805"/>
            <a:ext cx="7753843" cy="523220"/>
          </a:xfrm>
          <a:prstGeom prst="rect">
            <a:avLst/>
          </a:prstGeom>
          <a:noFill/>
        </p:spPr>
        <p:txBody>
          <a:bodyPr wrap="square" rtlCol="0">
            <a:spAutoFit/>
          </a:bodyPr>
          <a:lstStyle/>
          <a:p>
            <a:r>
              <a:rPr lang="es-ES" sz="2800" dirty="0">
                <a:solidFill>
                  <a:srgbClr val="4D4D4D"/>
                </a:solidFill>
              </a:rPr>
              <a:t>Campo y ciudad. Relaciones en debate</a:t>
            </a:r>
          </a:p>
        </p:txBody>
      </p:sp>
      <p:cxnSp>
        <p:nvCxnSpPr>
          <p:cNvPr id="4" name="3 Conector recto"/>
          <p:cNvCxnSpPr/>
          <p:nvPr/>
        </p:nvCxnSpPr>
        <p:spPr>
          <a:xfrm>
            <a:off x="395536"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683568" y="2348880"/>
            <a:ext cx="7920880" cy="3062377"/>
          </a:xfrm>
          <a:prstGeom prst="rect">
            <a:avLst/>
          </a:prstGeom>
          <a:noFill/>
        </p:spPr>
        <p:txBody>
          <a:bodyPr wrap="square" rtlCol="0">
            <a:spAutoFit/>
          </a:bodyPr>
          <a:lstStyle/>
          <a:p>
            <a:pPr marL="342900" indent="-342900">
              <a:spcBef>
                <a:spcPts val="300"/>
              </a:spcBef>
              <a:spcAft>
                <a:spcPts val="300"/>
              </a:spcAft>
              <a:buClr>
                <a:schemeClr val="tx1">
                  <a:lumMod val="75000"/>
                  <a:lumOff val="25000"/>
                </a:schemeClr>
              </a:buClr>
              <a:buFont typeface="Calibri" pitchFamily="34" charset="0"/>
              <a:buChar char="›"/>
            </a:pPr>
            <a:r>
              <a:rPr lang="es-ES" sz="2400" dirty="0" smtClean="0">
                <a:solidFill>
                  <a:schemeClr val="tx1">
                    <a:lumMod val="75000"/>
                    <a:lumOff val="25000"/>
                  </a:schemeClr>
                </a:solidFill>
              </a:rPr>
              <a:t>Permite encontrar lo que la gente no tiene en la ciudad</a:t>
            </a:r>
          </a:p>
          <a:p>
            <a:pPr marL="342900" indent="-342900">
              <a:spcBef>
                <a:spcPts val="300"/>
              </a:spcBef>
              <a:spcAft>
                <a:spcPts val="300"/>
              </a:spcAft>
              <a:buClr>
                <a:schemeClr val="tx1">
                  <a:lumMod val="75000"/>
                  <a:lumOff val="25000"/>
                </a:schemeClr>
              </a:buClr>
              <a:buFont typeface="Calibri" pitchFamily="34" charset="0"/>
              <a:buChar char="›"/>
            </a:pPr>
            <a:r>
              <a:rPr lang="es-ES" sz="2400" dirty="0">
                <a:solidFill>
                  <a:schemeClr val="tx1">
                    <a:lumMod val="75000"/>
                    <a:lumOff val="25000"/>
                  </a:schemeClr>
                </a:solidFill>
              </a:rPr>
              <a:t>Oportunidad de identificación con este </a:t>
            </a:r>
            <a:r>
              <a:rPr lang="es-ES" sz="2400" dirty="0" smtClean="0">
                <a:solidFill>
                  <a:schemeClr val="tx1">
                    <a:lumMod val="75000"/>
                    <a:lumOff val="25000"/>
                  </a:schemeClr>
                </a:solidFill>
              </a:rPr>
              <a:t>espacio</a:t>
            </a:r>
          </a:p>
          <a:p>
            <a:pPr marL="342900" indent="-342900">
              <a:spcBef>
                <a:spcPts val="300"/>
              </a:spcBef>
              <a:spcAft>
                <a:spcPts val="300"/>
              </a:spcAft>
              <a:buClr>
                <a:schemeClr val="tx1">
                  <a:lumMod val="75000"/>
                  <a:lumOff val="25000"/>
                </a:schemeClr>
              </a:buClr>
              <a:buFont typeface="Calibri" pitchFamily="34" charset="0"/>
              <a:buChar char="›"/>
            </a:pPr>
            <a:r>
              <a:rPr lang="es-ES" sz="2400" dirty="0">
                <a:solidFill>
                  <a:schemeClr val="tx1">
                    <a:lumMod val="75000"/>
                    <a:lumOff val="25000"/>
                  </a:schemeClr>
                </a:solidFill>
              </a:rPr>
              <a:t>Se acerca el conocimiento sobre lo productivo y lo que implica</a:t>
            </a:r>
          </a:p>
          <a:p>
            <a:pPr marL="342900" indent="-342900">
              <a:spcBef>
                <a:spcPts val="300"/>
              </a:spcBef>
              <a:spcAft>
                <a:spcPts val="300"/>
              </a:spcAft>
              <a:buClr>
                <a:schemeClr val="tx1">
                  <a:lumMod val="75000"/>
                  <a:lumOff val="25000"/>
                </a:schemeClr>
              </a:buClr>
              <a:buFont typeface="Calibri" pitchFamily="34" charset="0"/>
              <a:buChar char="›"/>
            </a:pPr>
            <a:r>
              <a:rPr lang="es-ES" sz="2400" dirty="0">
                <a:solidFill>
                  <a:schemeClr val="tx1">
                    <a:lumMod val="75000"/>
                    <a:lumOff val="25000"/>
                  </a:schemeClr>
                </a:solidFill>
              </a:rPr>
              <a:t>Referente de crítica social y política</a:t>
            </a:r>
          </a:p>
          <a:p>
            <a:pPr marL="342900" indent="-342900">
              <a:spcBef>
                <a:spcPts val="300"/>
              </a:spcBef>
              <a:spcAft>
                <a:spcPts val="300"/>
              </a:spcAft>
              <a:buClr>
                <a:schemeClr val="tx1">
                  <a:lumMod val="75000"/>
                  <a:lumOff val="25000"/>
                </a:schemeClr>
              </a:buClr>
              <a:buFont typeface="Calibri" pitchFamily="34" charset="0"/>
              <a:buChar char="›"/>
            </a:pPr>
            <a:r>
              <a:rPr lang="es-ES" sz="2400" dirty="0">
                <a:solidFill>
                  <a:schemeClr val="tx1">
                    <a:lumMod val="75000"/>
                    <a:lumOff val="25000"/>
                  </a:schemeClr>
                </a:solidFill>
              </a:rPr>
              <a:t>Oportunidad para el desarrollo de aprendizajes agrícolas</a:t>
            </a:r>
          </a:p>
          <a:p>
            <a:pPr marL="342900" indent="-342900">
              <a:spcBef>
                <a:spcPts val="300"/>
              </a:spcBef>
              <a:spcAft>
                <a:spcPts val="300"/>
              </a:spcAft>
              <a:buClr>
                <a:schemeClr val="tx1">
                  <a:lumMod val="75000"/>
                  <a:lumOff val="25000"/>
                </a:schemeClr>
              </a:buClr>
              <a:buFont typeface="Calibri" pitchFamily="34" charset="0"/>
              <a:buChar char="›"/>
            </a:pPr>
            <a:r>
              <a:rPr lang="es-ES" sz="2400" dirty="0">
                <a:solidFill>
                  <a:schemeClr val="tx1">
                    <a:lumMod val="75000"/>
                    <a:lumOff val="25000"/>
                  </a:schemeClr>
                </a:solidFill>
              </a:rPr>
              <a:t>Se vuelve una experiencia </a:t>
            </a:r>
            <a:r>
              <a:rPr lang="es-ES" sz="2400" dirty="0" smtClean="0">
                <a:solidFill>
                  <a:schemeClr val="tx1">
                    <a:lumMod val="75000"/>
                    <a:lumOff val="25000"/>
                  </a:schemeClr>
                </a:solidFill>
              </a:rPr>
              <a:t>trascendental</a:t>
            </a:r>
            <a:endParaRPr lang="es-ES" sz="2400" dirty="0">
              <a:solidFill>
                <a:schemeClr val="tx1">
                  <a:lumMod val="75000"/>
                  <a:lumOff val="25000"/>
                </a:schemeClr>
              </a:solidFill>
            </a:endParaRPr>
          </a:p>
        </p:txBody>
      </p:sp>
      <p:grpSp>
        <p:nvGrpSpPr>
          <p:cNvPr id="2" name="1 Grupo"/>
          <p:cNvGrpSpPr/>
          <p:nvPr/>
        </p:nvGrpSpPr>
        <p:grpSpPr>
          <a:xfrm>
            <a:off x="2562468" y="1141907"/>
            <a:ext cx="3682045" cy="846933"/>
            <a:chOff x="2562468" y="1141907"/>
            <a:chExt cx="3682045" cy="846933"/>
          </a:xfrm>
        </p:grpSpPr>
        <p:sp>
          <p:nvSpPr>
            <p:cNvPr id="5" name="4 CuadroTexto"/>
            <p:cNvSpPr txBox="1"/>
            <p:nvPr/>
          </p:nvSpPr>
          <p:spPr>
            <a:xfrm>
              <a:off x="2562468" y="1430774"/>
              <a:ext cx="1152128" cy="400110"/>
            </a:xfrm>
            <a:prstGeom prst="rect">
              <a:avLst/>
            </a:prstGeom>
            <a:noFill/>
          </p:spPr>
          <p:txBody>
            <a:bodyPr wrap="square" rtlCol="0">
              <a:spAutoFit/>
            </a:bodyPr>
            <a:lstStyle/>
            <a:p>
              <a:r>
                <a:rPr lang="es-ES" sz="2000" dirty="0" smtClean="0">
                  <a:solidFill>
                    <a:schemeClr val="tx1">
                      <a:lumMod val="75000"/>
                      <a:lumOff val="25000"/>
                    </a:schemeClr>
                  </a:solidFill>
                </a:rPr>
                <a:t>Campo</a:t>
              </a:r>
              <a:endParaRPr lang="es-ES" sz="2000" dirty="0">
                <a:solidFill>
                  <a:schemeClr val="tx1">
                    <a:lumMod val="75000"/>
                    <a:lumOff val="25000"/>
                  </a:schemeClr>
                </a:solidFill>
              </a:endParaRPr>
            </a:p>
          </p:txBody>
        </p:sp>
        <p:sp>
          <p:nvSpPr>
            <p:cNvPr id="6" name="5 CuadroTexto"/>
            <p:cNvSpPr txBox="1"/>
            <p:nvPr/>
          </p:nvSpPr>
          <p:spPr>
            <a:xfrm>
              <a:off x="5092385" y="1430774"/>
              <a:ext cx="1152128" cy="400110"/>
            </a:xfrm>
            <a:prstGeom prst="rect">
              <a:avLst/>
            </a:prstGeom>
            <a:noFill/>
          </p:spPr>
          <p:txBody>
            <a:bodyPr wrap="square" rtlCol="0">
              <a:spAutoFit/>
            </a:bodyPr>
            <a:lstStyle/>
            <a:p>
              <a:r>
                <a:rPr lang="es-ES" sz="2000" dirty="0" smtClean="0">
                  <a:solidFill>
                    <a:schemeClr val="tx1">
                      <a:lumMod val="75000"/>
                      <a:lumOff val="25000"/>
                    </a:schemeClr>
                  </a:solidFill>
                </a:rPr>
                <a:t>Ciudad</a:t>
              </a:r>
              <a:endParaRPr lang="es-ES" sz="2000" dirty="0">
                <a:solidFill>
                  <a:schemeClr val="tx1">
                    <a:lumMod val="75000"/>
                    <a:lumOff val="25000"/>
                  </a:schemeClr>
                </a:solidFill>
              </a:endParaRPr>
            </a:p>
          </p:txBody>
        </p:sp>
        <p:sp>
          <p:nvSpPr>
            <p:cNvPr id="13" name="12 Abrir corchete"/>
            <p:cNvSpPr/>
            <p:nvPr/>
          </p:nvSpPr>
          <p:spPr>
            <a:xfrm rot="16200000">
              <a:off x="4292968" y="629687"/>
              <a:ext cx="198025" cy="2520281"/>
            </a:xfrm>
            <a:prstGeom prst="leftBracket">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13 Abrir corchete"/>
            <p:cNvSpPr/>
            <p:nvPr/>
          </p:nvSpPr>
          <p:spPr>
            <a:xfrm rot="5400000">
              <a:off x="4256546" y="17200"/>
              <a:ext cx="270867" cy="2520281"/>
            </a:xfrm>
            <a:prstGeom prst="leftBracket">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cxnSp>
        <p:nvCxnSpPr>
          <p:cNvPr id="10" name="9 Conector recto"/>
          <p:cNvCxnSpPr/>
          <p:nvPr/>
        </p:nvCxnSpPr>
        <p:spPr>
          <a:xfrm>
            <a:off x="8139741"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10 Elipse"/>
          <p:cNvSpPr/>
          <p:nvPr/>
        </p:nvSpPr>
        <p:spPr>
          <a:xfrm>
            <a:off x="8283758"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24</a:t>
            </a:r>
            <a:endParaRPr lang="es-ES" sz="1300" dirty="0">
              <a:solidFill>
                <a:schemeClr val="tx1"/>
              </a:solidFill>
            </a:endParaRPr>
          </a:p>
        </p:txBody>
      </p:sp>
    </p:spTree>
    <p:extLst>
      <p:ext uri="{BB962C8B-B14F-4D97-AF65-F5344CB8AC3E}">
        <p14:creationId xmlns:p14="http://schemas.microsoft.com/office/powerpoint/2010/main" val="396213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74540" y="185805"/>
            <a:ext cx="7753843" cy="523220"/>
          </a:xfrm>
          <a:prstGeom prst="rect">
            <a:avLst/>
          </a:prstGeom>
          <a:noFill/>
        </p:spPr>
        <p:txBody>
          <a:bodyPr wrap="square" rtlCol="0">
            <a:spAutoFit/>
          </a:bodyPr>
          <a:lstStyle/>
          <a:p>
            <a:r>
              <a:rPr lang="es-ES" sz="2800" dirty="0">
                <a:solidFill>
                  <a:srgbClr val="4D4D4D"/>
                </a:solidFill>
              </a:rPr>
              <a:t>Lo trascendental de habitar estas experiencias</a:t>
            </a:r>
          </a:p>
        </p:txBody>
      </p:sp>
      <p:cxnSp>
        <p:nvCxnSpPr>
          <p:cNvPr id="3" name="2 Conector recto"/>
          <p:cNvCxnSpPr/>
          <p:nvPr/>
        </p:nvCxnSpPr>
        <p:spPr>
          <a:xfrm>
            <a:off x="395536"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395536" y="1357138"/>
            <a:ext cx="4464496" cy="769441"/>
          </a:xfrm>
          <a:prstGeom prst="rect">
            <a:avLst/>
          </a:prstGeom>
          <a:noFill/>
        </p:spPr>
        <p:txBody>
          <a:bodyPr wrap="square" rtlCol="0">
            <a:spAutoFit/>
          </a:bodyPr>
          <a:lstStyle/>
          <a:p>
            <a:r>
              <a:rPr lang="es-ES" sz="2200" dirty="0" smtClean="0">
                <a:solidFill>
                  <a:schemeClr val="tx1">
                    <a:lumMod val="75000"/>
                    <a:lumOff val="25000"/>
                  </a:schemeClr>
                </a:solidFill>
              </a:rPr>
              <a:t>Cambio en el estilo de vida que da sentido cotidiano al cambio político</a:t>
            </a:r>
            <a:endParaRPr lang="es-ES" sz="2200" dirty="0">
              <a:solidFill>
                <a:schemeClr val="tx1">
                  <a:lumMod val="75000"/>
                  <a:lumOff val="25000"/>
                </a:schemeClr>
              </a:solidFill>
            </a:endParaRPr>
          </a:p>
        </p:txBody>
      </p:sp>
      <p:sp>
        <p:nvSpPr>
          <p:cNvPr id="10" name="9 CuadroTexto"/>
          <p:cNvSpPr txBox="1"/>
          <p:nvPr/>
        </p:nvSpPr>
        <p:spPr>
          <a:xfrm>
            <a:off x="4860032" y="3501008"/>
            <a:ext cx="3888432" cy="2462213"/>
          </a:xfrm>
          <a:prstGeom prst="rect">
            <a:avLst/>
          </a:prstGeom>
          <a:noFill/>
        </p:spPr>
        <p:txBody>
          <a:bodyPr wrap="square" rtlCol="0">
            <a:spAutoFit/>
          </a:bodyPr>
          <a:lstStyle/>
          <a:p>
            <a:pPr>
              <a:spcBef>
                <a:spcPts val="300"/>
              </a:spcBef>
              <a:spcAft>
                <a:spcPts val="300"/>
              </a:spcAft>
            </a:pPr>
            <a:r>
              <a:rPr lang="es-ES" sz="2400" dirty="0" smtClean="0">
                <a:solidFill>
                  <a:schemeClr val="tx1">
                    <a:lumMod val="75000"/>
                    <a:lumOff val="25000"/>
                  </a:schemeClr>
                </a:solidFill>
              </a:rPr>
              <a:t>Creación de </a:t>
            </a:r>
            <a:r>
              <a:rPr lang="es-ES" sz="2400" b="1" dirty="0" smtClean="0">
                <a:solidFill>
                  <a:schemeClr val="tx1">
                    <a:lumMod val="75000"/>
                    <a:lumOff val="25000"/>
                  </a:schemeClr>
                </a:solidFill>
              </a:rPr>
              <a:t>nuevos proyectos</a:t>
            </a:r>
          </a:p>
          <a:p>
            <a:pPr>
              <a:spcBef>
                <a:spcPts val="300"/>
              </a:spcBef>
              <a:spcAft>
                <a:spcPts val="300"/>
              </a:spcAft>
            </a:pPr>
            <a:r>
              <a:rPr lang="es-ES" sz="2400" dirty="0" smtClean="0">
                <a:solidFill>
                  <a:schemeClr val="tx1">
                    <a:lumMod val="75000"/>
                    <a:lumOff val="25000"/>
                  </a:schemeClr>
                </a:solidFill>
              </a:rPr>
              <a:t>Pasaporte hacia la </a:t>
            </a:r>
            <a:r>
              <a:rPr lang="es-ES" sz="2400" b="1" dirty="0" smtClean="0">
                <a:solidFill>
                  <a:schemeClr val="tx1">
                    <a:lumMod val="75000"/>
                    <a:lumOff val="25000"/>
                  </a:schemeClr>
                </a:solidFill>
              </a:rPr>
              <a:t>vida social </a:t>
            </a:r>
            <a:r>
              <a:rPr lang="es-ES" sz="2400" dirty="0" smtClean="0">
                <a:solidFill>
                  <a:schemeClr val="tx1">
                    <a:lumMod val="75000"/>
                    <a:lumOff val="25000"/>
                  </a:schemeClr>
                </a:solidFill>
              </a:rPr>
              <a:t>y la construcción de </a:t>
            </a:r>
            <a:r>
              <a:rPr lang="es-ES" sz="2400" b="1" dirty="0" smtClean="0">
                <a:solidFill>
                  <a:schemeClr val="tx1">
                    <a:lumMod val="75000"/>
                    <a:lumOff val="25000"/>
                  </a:schemeClr>
                </a:solidFill>
              </a:rPr>
              <a:t>redes</a:t>
            </a:r>
          </a:p>
          <a:p>
            <a:pPr>
              <a:spcBef>
                <a:spcPts val="300"/>
              </a:spcBef>
              <a:spcAft>
                <a:spcPts val="300"/>
              </a:spcAft>
            </a:pPr>
            <a:r>
              <a:rPr lang="es-ES" sz="2400" dirty="0" smtClean="0">
                <a:solidFill>
                  <a:schemeClr val="tx1">
                    <a:lumMod val="75000"/>
                    <a:lumOff val="25000"/>
                  </a:schemeClr>
                </a:solidFill>
              </a:rPr>
              <a:t>Cambio </a:t>
            </a:r>
            <a:r>
              <a:rPr lang="es-ES" sz="2400" b="1" dirty="0" smtClean="0">
                <a:solidFill>
                  <a:schemeClr val="tx1">
                    <a:lumMod val="75000"/>
                    <a:lumOff val="25000"/>
                  </a:schemeClr>
                </a:solidFill>
              </a:rPr>
              <a:t>integral</a:t>
            </a:r>
            <a:r>
              <a:rPr lang="es-ES" sz="2400" dirty="0" smtClean="0">
                <a:solidFill>
                  <a:schemeClr val="tx1">
                    <a:lumMod val="75000"/>
                    <a:lumOff val="25000"/>
                  </a:schemeClr>
                </a:solidFill>
              </a:rPr>
              <a:t>  a todos los niveles </a:t>
            </a:r>
            <a:endParaRPr lang="es-ES" sz="2400" dirty="0">
              <a:solidFill>
                <a:schemeClr val="tx1">
                  <a:lumMod val="75000"/>
                  <a:lumOff val="25000"/>
                </a:schemeClr>
              </a:solidFill>
            </a:endParaRPr>
          </a:p>
        </p:txBody>
      </p:sp>
      <p:grpSp>
        <p:nvGrpSpPr>
          <p:cNvPr id="6" name="5 Grupo"/>
          <p:cNvGrpSpPr/>
          <p:nvPr/>
        </p:nvGrpSpPr>
        <p:grpSpPr>
          <a:xfrm>
            <a:off x="1331640" y="2772000"/>
            <a:ext cx="3384376" cy="2088232"/>
            <a:chOff x="1331640" y="2772000"/>
            <a:chExt cx="3384376" cy="2088232"/>
          </a:xfrm>
        </p:grpSpPr>
        <p:sp>
          <p:nvSpPr>
            <p:cNvPr id="5" name="4 CuadroTexto"/>
            <p:cNvSpPr txBox="1"/>
            <p:nvPr/>
          </p:nvSpPr>
          <p:spPr>
            <a:xfrm>
              <a:off x="1331640" y="3356992"/>
              <a:ext cx="2592288" cy="1200329"/>
            </a:xfrm>
            <a:prstGeom prst="rect">
              <a:avLst/>
            </a:prstGeom>
            <a:noFill/>
          </p:spPr>
          <p:txBody>
            <a:bodyPr wrap="square" rtlCol="0">
              <a:spAutoFit/>
            </a:bodyPr>
            <a:lstStyle/>
            <a:p>
              <a:r>
                <a:rPr lang="es-ES" sz="2400" dirty="0" smtClean="0">
                  <a:solidFill>
                    <a:schemeClr val="tx1">
                      <a:lumMod val="75000"/>
                      <a:lumOff val="25000"/>
                    </a:schemeClr>
                  </a:solidFill>
                </a:rPr>
                <a:t>Se rompe la barrera y se sitúa </a:t>
              </a:r>
              <a:r>
                <a:rPr lang="es-ES" sz="2400" i="1" dirty="0" smtClean="0">
                  <a:solidFill>
                    <a:schemeClr val="tx1">
                      <a:lumMod val="75000"/>
                      <a:lumOff val="25000"/>
                    </a:schemeClr>
                  </a:solidFill>
                </a:rPr>
                <a:t>“más allá”</a:t>
              </a:r>
              <a:endParaRPr lang="es-ES" sz="2400" i="1" dirty="0">
                <a:solidFill>
                  <a:schemeClr val="tx1">
                    <a:lumMod val="75000"/>
                    <a:lumOff val="25000"/>
                  </a:schemeClr>
                </a:solidFill>
              </a:endParaRPr>
            </a:p>
          </p:txBody>
        </p:sp>
        <p:cxnSp>
          <p:nvCxnSpPr>
            <p:cNvPr id="8" name="7 Conector recto"/>
            <p:cNvCxnSpPr/>
            <p:nvPr/>
          </p:nvCxnSpPr>
          <p:spPr>
            <a:xfrm flipH="1">
              <a:off x="4211960" y="2772000"/>
              <a:ext cx="16329" cy="2088232"/>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10 Flecha derecha"/>
            <p:cNvSpPr/>
            <p:nvPr/>
          </p:nvSpPr>
          <p:spPr>
            <a:xfrm>
              <a:off x="2987824" y="4221088"/>
              <a:ext cx="1728192" cy="28803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C00000"/>
                </a:solidFill>
              </a:endParaRPr>
            </a:p>
          </p:txBody>
        </p:sp>
      </p:grpSp>
      <p:cxnSp>
        <p:nvCxnSpPr>
          <p:cNvPr id="12" name="11 Conector recto"/>
          <p:cNvCxnSpPr/>
          <p:nvPr/>
        </p:nvCxnSpPr>
        <p:spPr>
          <a:xfrm>
            <a:off x="8139741"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12 Elipse"/>
          <p:cNvSpPr/>
          <p:nvPr/>
        </p:nvSpPr>
        <p:spPr>
          <a:xfrm>
            <a:off x="8283758"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25</a:t>
            </a:r>
            <a:endParaRPr lang="es-ES" sz="1300" dirty="0">
              <a:solidFill>
                <a:schemeClr val="tx1"/>
              </a:solidFill>
            </a:endParaRPr>
          </a:p>
        </p:txBody>
      </p:sp>
    </p:spTree>
    <p:extLst>
      <p:ext uri="{BB962C8B-B14F-4D97-AF65-F5344CB8AC3E}">
        <p14:creationId xmlns:p14="http://schemas.microsoft.com/office/powerpoint/2010/main" val="48211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74540" y="185805"/>
            <a:ext cx="7753843" cy="523220"/>
          </a:xfrm>
          <a:prstGeom prst="rect">
            <a:avLst/>
          </a:prstGeom>
          <a:noFill/>
        </p:spPr>
        <p:txBody>
          <a:bodyPr wrap="square" rtlCol="0">
            <a:spAutoFit/>
          </a:bodyPr>
          <a:lstStyle/>
          <a:p>
            <a:r>
              <a:rPr lang="es-ES" sz="2800" dirty="0">
                <a:solidFill>
                  <a:srgbClr val="4D4D4D"/>
                </a:solidFill>
              </a:rPr>
              <a:t>Construcción de nuevas subjetividades</a:t>
            </a:r>
          </a:p>
        </p:txBody>
      </p:sp>
      <p:cxnSp>
        <p:nvCxnSpPr>
          <p:cNvPr id="3" name="2 Conector recto"/>
          <p:cNvCxnSpPr/>
          <p:nvPr/>
        </p:nvCxnSpPr>
        <p:spPr>
          <a:xfrm>
            <a:off x="395536"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827584" y="1340768"/>
            <a:ext cx="3744416" cy="430887"/>
          </a:xfrm>
          <a:prstGeom prst="rect">
            <a:avLst/>
          </a:prstGeom>
          <a:noFill/>
        </p:spPr>
        <p:txBody>
          <a:bodyPr wrap="square" rtlCol="0">
            <a:spAutoFit/>
          </a:bodyPr>
          <a:lstStyle/>
          <a:p>
            <a:r>
              <a:rPr lang="es-ES" sz="2200" dirty="0" smtClean="0">
                <a:solidFill>
                  <a:schemeClr val="tx1">
                    <a:lumMod val="75000"/>
                    <a:lumOff val="25000"/>
                  </a:schemeClr>
                </a:solidFill>
              </a:rPr>
              <a:t>El sujeto se reinventa y…</a:t>
            </a:r>
            <a:endParaRPr lang="es-ES" sz="2200" dirty="0">
              <a:solidFill>
                <a:schemeClr val="tx1">
                  <a:lumMod val="75000"/>
                  <a:lumOff val="25000"/>
                </a:schemeClr>
              </a:solidFill>
            </a:endParaRPr>
          </a:p>
        </p:txBody>
      </p:sp>
      <p:sp>
        <p:nvSpPr>
          <p:cNvPr id="5" name="4 CuadroTexto"/>
          <p:cNvSpPr txBox="1"/>
          <p:nvPr/>
        </p:nvSpPr>
        <p:spPr>
          <a:xfrm>
            <a:off x="1907704" y="2348880"/>
            <a:ext cx="6552728" cy="3216265"/>
          </a:xfrm>
          <a:prstGeom prst="rect">
            <a:avLst/>
          </a:prstGeom>
          <a:noFill/>
        </p:spPr>
        <p:txBody>
          <a:bodyPr wrap="square" rtlCol="0">
            <a:spAutoFit/>
          </a:bodyPr>
          <a:lstStyle/>
          <a:p>
            <a:pPr>
              <a:spcBef>
                <a:spcPts val="300"/>
              </a:spcBef>
              <a:spcAft>
                <a:spcPts val="300"/>
              </a:spcAft>
            </a:pPr>
            <a:r>
              <a:rPr lang="es-ES" sz="2800" b="1" dirty="0" smtClean="0">
                <a:solidFill>
                  <a:srgbClr val="C00000"/>
                </a:solidFill>
              </a:rPr>
              <a:t>Aprendizaje</a:t>
            </a:r>
            <a:r>
              <a:rPr lang="es-ES" sz="2800" dirty="0" smtClean="0">
                <a:solidFill>
                  <a:srgbClr val="C00000"/>
                </a:solidFill>
              </a:rPr>
              <a:t> </a:t>
            </a:r>
            <a:r>
              <a:rPr lang="es-ES" sz="2400" dirty="0" smtClean="0">
                <a:solidFill>
                  <a:schemeClr val="tx1">
                    <a:lumMod val="75000"/>
                    <a:lumOff val="25000"/>
                  </a:schemeClr>
                </a:solidFill>
              </a:rPr>
              <a:t>en la manera de relacionarte con la diferencia</a:t>
            </a:r>
          </a:p>
          <a:p>
            <a:pPr>
              <a:spcBef>
                <a:spcPts val="300"/>
              </a:spcBef>
              <a:spcAft>
                <a:spcPts val="300"/>
              </a:spcAft>
            </a:pPr>
            <a:r>
              <a:rPr lang="es-ES" sz="2400" dirty="0" smtClean="0">
                <a:solidFill>
                  <a:schemeClr val="tx1">
                    <a:lumMod val="75000"/>
                    <a:lumOff val="25000"/>
                  </a:schemeClr>
                </a:solidFill>
              </a:rPr>
              <a:t>Se construyen subjetividades más </a:t>
            </a:r>
            <a:r>
              <a:rPr lang="es-ES" sz="2800" b="1" dirty="0" smtClean="0">
                <a:solidFill>
                  <a:srgbClr val="C00000"/>
                </a:solidFill>
              </a:rPr>
              <a:t>tolerantes, flexibles y abiertas</a:t>
            </a:r>
          </a:p>
          <a:p>
            <a:pPr>
              <a:spcBef>
                <a:spcPts val="300"/>
              </a:spcBef>
              <a:spcAft>
                <a:spcPts val="300"/>
              </a:spcAft>
            </a:pPr>
            <a:r>
              <a:rPr lang="es-ES" sz="2400" dirty="0" smtClean="0">
                <a:solidFill>
                  <a:schemeClr val="tx1">
                    <a:lumMod val="75000"/>
                    <a:lumOff val="25000"/>
                  </a:schemeClr>
                </a:solidFill>
              </a:rPr>
              <a:t>Interpreta su propio </a:t>
            </a:r>
            <a:r>
              <a:rPr lang="es-ES" sz="2800" b="1" dirty="0" smtClean="0">
                <a:solidFill>
                  <a:srgbClr val="C00000"/>
                </a:solidFill>
              </a:rPr>
              <a:t>mundo interno </a:t>
            </a:r>
            <a:r>
              <a:rPr lang="es-ES" sz="2400" i="1" dirty="0" smtClean="0">
                <a:solidFill>
                  <a:schemeClr val="tx1">
                    <a:lumMod val="75000"/>
                    <a:lumOff val="25000"/>
                  </a:schemeClr>
                </a:solidFill>
              </a:rPr>
              <a:t>“se construye una nueva persona”</a:t>
            </a:r>
          </a:p>
          <a:p>
            <a:pPr>
              <a:spcBef>
                <a:spcPts val="300"/>
              </a:spcBef>
              <a:spcAft>
                <a:spcPts val="300"/>
              </a:spcAft>
            </a:pPr>
            <a:r>
              <a:rPr lang="es-ES" sz="2400" dirty="0" smtClean="0">
                <a:solidFill>
                  <a:schemeClr val="tx1">
                    <a:lumMod val="75000"/>
                    <a:lumOff val="25000"/>
                  </a:schemeClr>
                </a:solidFill>
              </a:rPr>
              <a:t>Se siente capaz de generar </a:t>
            </a:r>
            <a:r>
              <a:rPr lang="es-ES" sz="2800" b="1" dirty="0" smtClean="0">
                <a:solidFill>
                  <a:srgbClr val="C00000"/>
                </a:solidFill>
              </a:rPr>
              <a:t>cambios</a:t>
            </a:r>
          </a:p>
        </p:txBody>
      </p:sp>
      <p:cxnSp>
        <p:nvCxnSpPr>
          <p:cNvPr id="6" name="5 Conector recto"/>
          <p:cNvCxnSpPr/>
          <p:nvPr/>
        </p:nvCxnSpPr>
        <p:spPr>
          <a:xfrm>
            <a:off x="8139741"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6 Elipse"/>
          <p:cNvSpPr/>
          <p:nvPr/>
        </p:nvSpPr>
        <p:spPr>
          <a:xfrm>
            <a:off x="8283758"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26</a:t>
            </a:r>
            <a:endParaRPr lang="es-ES" sz="1300" dirty="0">
              <a:solidFill>
                <a:schemeClr val="tx1"/>
              </a:solidFill>
            </a:endParaRPr>
          </a:p>
        </p:txBody>
      </p:sp>
    </p:spTree>
    <p:extLst>
      <p:ext uri="{BB962C8B-B14F-4D97-AF65-F5344CB8AC3E}">
        <p14:creationId xmlns:p14="http://schemas.microsoft.com/office/powerpoint/2010/main" val="325101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74540" y="185805"/>
            <a:ext cx="7753843" cy="523220"/>
          </a:xfrm>
          <a:prstGeom prst="rect">
            <a:avLst/>
          </a:prstGeom>
          <a:noFill/>
        </p:spPr>
        <p:txBody>
          <a:bodyPr wrap="square" rtlCol="0">
            <a:spAutoFit/>
          </a:bodyPr>
          <a:lstStyle/>
          <a:p>
            <a:r>
              <a:rPr lang="es-ES" sz="2800" dirty="0">
                <a:solidFill>
                  <a:srgbClr val="4D4D4D"/>
                </a:solidFill>
              </a:rPr>
              <a:t>Hábitos de consumo en profundo cambio</a:t>
            </a:r>
          </a:p>
        </p:txBody>
      </p:sp>
      <p:cxnSp>
        <p:nvCxnSpPr>
          <p:cNvPr id="3" name="2 Conector recto"/>
          <p:cNvCxnSpPr/>
          <p:nvPr/>
        </p:nvCxnSpPr>
        <p:spPr>
          <a:xfrm>
            <a:off x="395536"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395536" y="1052736"/>
            <a:ext cx="4320480" cy="769441"/>
          </a:xfrm>
          <a:prstGeom prst="rect">
            <a:avLst/>
          </a:prstGeom>
          <a:noFill/>
        </p:spPr>
        <p:txBody>
          <a:bodyPr wrap="square" rtlCol="0">
            <a:spAutoFit/>
          </a:bodyPr>
          <a:lstStyle/>
          <a:p>
            <a:r>
              <a:rPr lang="es-ES" sz="2200" dirty="0" smtClean="0">
                <a:solidFill>
                  <a:schemeClr val="tx1">
                    <a:lumMod val="75000"/>
                    <a:lumOff val="25000"/>
                  </a:schemeClr>
                </a:solidFill>
              </a:rPr>
              <a:t>Es el efecto más inmediato y claro…</a:t>
            </a:r>
          </a:p>
          <a:p>
            <a:pPr algn="r"/>
            <a:r>
              <a:rPr lang="es-ES" sz="2200" dirty="0" smtClean="0">
                <a:solidFill>
                  <a:schemeClr val="tx1">
                    <a:lumMod val="75000"/>
                    <a:lumOff val="25000"/>
                  </a:schemeClr>
                </a:solidFill>
              </a:rPr>
              <a:t>…también es irregular</a:t>
            </a:r>
            <a:endParaRPr lang="es-ES" sz="2200" dirty="0">
              <a:solidFill>
                <a:schemeClr val="tx1">
                  <a:lumMod val="75000"/>
                  <a:lumOff val="25000"/>
                </a:schemeClr>
              </a:solidFill>
            </a:endParaRPr>
          </a:p>
        </p:txBody>
      </p:sp>
      <p:sp>
        <p:nvSpPr>
          <p:cNvPr id="6" name="5 CuadroTexto"/>
          <p:cNvSpPr txBox="1"/>
          <p:nvPr/>
        </p:nvSpPr>
        <p:spPr>
          <a:xfrm>
            <a:off x="6753197" y="2132856"/>
            <a:ext cx="2211291" cy="1015663"/>
          </a:xfrm>
          <a:prstGeom prst="rect">
            <a:avLst/>
          </a:prstGeom>
          <a:noFill/>
        </p:spPr>
        <p:txBody>
          <a:bodyPr wrap="square" rtlCol="0">
            <a:spAutoFit/>
          </a:bodyPr>
          <a:lstStyle/>
          <a:p>
            <a:r>
              <a:rPr lang="es-ES" sz="2000" dirty="0" smtClean="0">
                <a:solidFill>
                  <a:schemeClr val="tx1">
                    <a:lumMod val="75000"/>
                    <a:lumOff val="25000"/>
                  </a:schemeClr>
                </a:solidFill>
              </a:rPr>
              <a:t>Conciencia política: </a:t>
            </a:r>
            <a:r>
              <a:rPr lang="es-ES" sz="2000" i="1" dirty="0" smtClean="0">
                <a:solidFill>
                  <a:schemeClr val="tx1">
                    <a:lumMod val="75000"/>
                    <a:lumOff val="25000"/>
                  </a:schemeClr>
                </a:solidFill>
              </a:rPr>
              <a:t>“Comiendo también se lucha</a:t>
            </a:r>
            <a:r>
              <a:rPr lang="es-ES" sz="2000" i="1" dirty="0">
                <a:solidFill>
                  <a:schemeClr val="tx1">
                    <a:lumMod val="75000"/>
                    <a:lumOff val="25000"/>
                  </a:schemeClr>
                </a:solidFill>
              </a:rPr>
              <a:t>”</a:t>
            </a:r>
          </a:p>
        </p:txBody>
      </p:sp>
      <p:sp>
        <p:nvSpPr>
          <p:cNvPr id="8" name="7 CuadroTexto"/>
          <p:cNvSpPr txBox="1"/>
          <p:nvPr/>
        </p:nvSpPr>
        <p:spPr>
          <a:xfrm>
            <a:off x="4488471" y="2636912"/>
            <a:ext cx="2171761" cy="1323439"/>
          </a:xfrm>
          <a:prstGeom prst="rect">
            <a:avLst/>
          </a:prstGeom>
          <a:noFill/>
        </p:spPr>
        <p:txBody>
          <a:bodyPr wrap="square" rtlCol="0">
            <a:spAutoFit/>
          </a:bodyPr>
          <a:lstStyle/>
          <a:p>
            <a:r>
              <a:rPr lang="es-ES" sz="2000" dirty="0" smtClean="0">
                <a:solidFill>
                  <a:schemeClr val="tx1">
                    <a:lumMod val="75000"/>
                    <a:lumOff val="25000"/>
                  </a:schemeClr>
                </a:solidFill>
              </a:rPr>
              <a:t>Renuncia a modelos de vida de tipo </a:t>
            </a:r>
            <a:r>
              <a:rPr lang="es-ES" sz="2000" i="1" dirty="0" smtClean="0">
                <a:solidFill>
                  <a:schemeClr val="tx1">
                    <a:lumMod val="75000"/>
                    <a:lumOff val="25000"/>
                  </a:schemeClr>
                </a:solidFill>
              </a:rPr>
              <a:t>“merca consumo</a:t>
            </a:r>
            <a:r>
              <a:rPr lang="es-ES" sz="2000" i="1" dirty="0">
                <a:solidFill>
                  <a:schemeClr val="tx1">
                    <a:lumMod val="75000"/>
                    <a:lumOff val="25000"/>
                  </a:schemeClr>
                </a:solidFill>
              </a:rPr>
              <a:t>”</a:t>
            </a:r>
          </a:p>
        </p:txBody>
      </p:sp>
      <p:sp>
        <p:nvSpPr>
          <p:cNvPr id="9" name="8 CuadroTexto"/>
          <p:cNvSpPr txBox="1"/>
          <p:nvPr/>
        </p:nvSpPr>
        <p:spPr>
          <a:xfrm>
            <a:off x="2512572" y="3212976"/>
            <a:ext cx="1879408" cy="1323439"/>
          </a:xfrm>
          <a:prstGeom prst="rect">
            <a:avLst/>
          </a:prstGeom>
          <a:noFill/>
        </p:spPr>
        <p:txBody>
          <a:bodyPr wrap="square" rtlCol="0">
            <a:spAutoFit/>
          </a:bodyPr>
          <a:lstStyle/>
          <a:p>
            <a:r>
              <a:rPr lang="es-ES" sz="2000" dirty="0" smtClean="0">
                <a:solidFill>
                  <a:schemeClr val="tx1">
                    <a:lumMod val="75000"/>
                    <a:lumOff val="25000"/>
                  </a:schemeClr>
                </a:solidFill>
              </a:rPr>
              <a:t>Cambios relativos en los patrones de consumo</a:t>
            </a:r>
            <a:endParaRPr lang="es-ES" sz="2000" dirty="0">
              <a:solidFill>
                <a:schemeClr val="tx1">
                  <a:lumMod val="75000"/>
                  <a:lumOff val="25000"/>
                </a:schemeClr>
              </a:solidFill>
            </a:endParaRPr>
          </a:p>
        </p:txBody>
      </p:sp>
      <p:grpSp>
        <p:nvGrpSpPr>
          <p:cNvPr id="7" name="6 Grupo"/>
          <p:cNvGrpSpPr/>
          <p:nvPr/>
        </p:nvGrpSpPr>
        <p:grpSpPr>
          <a:xfrm>
            <a:off x="395536" y="3789040"/>
            <a:ext cx="8166368" cy="1323439"/>
            <a:chOff x="395536" y="3789040"/>
            <a:chExt cx="8166368" cy="1323439"/>
          </a:xfrm>
        </p:grpSpPr>
        <p:sp>
          <p:nvSpPr>
            <p:cNvPr id="5" name="4 Flecha derecha"/>
            <p:cNvSpPr/>
            <p:nvPr/>
          </p:nvSpPr>
          <p:spPr>
            <a:xfrm rot="20666692">
              <a:off x="503355" y="4460050"/>
              <a:ext cx="8058549" cy="540060"/>
            </a:xfrm>
            <a:prstGeom prst="rightArrow">
              <a:avLst>
                <a:gd name="adj1" fmla="val 50000"/>
                <a:gd name="adj2" fmla="val 497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C00000"/>
                </a:solidFill>
              </a:endParaRPr>
            </a:p>
          </p:txBody>
        </p:sp>
        <p:sp>
          <p:nvSpPr>
            <p:cNvPr id="10" name="9 CuadroTexto"/>
            <p:cNvSpPr txBox="1"/>
            <p:nvPr/>
          </p:nvSpPr>
          <p:spPr>
            <a:xfrm>
              <a:off x="395536" y="3789040"/>
              <a:ext cx="2088232" cy="1323439"/>
            </a:xfrm>
            <a:prstGeom prst="rect">
              <a:avLst/>
            </a:prstGeom>
            <a:noFill/>
          </p:spPr>
          <p:txBody>
            <a:bodyPr wrap="square" rtlCol="0">
              <a:spAutoFit/>
            </a:bodyPr>
            <a:lstStyle/>
            <a:p>
              <a:r>
                <a:rPr lang="es-ES" sz="2000" i="1" dirty="0" smtClean="0">
                  <a:solidFill>
                    <a:schemeClr val="tx1">
                      <a:lumMod val="75000"/>
                      <a:lumOff val="25000"/>
                    </a:schemeClr>
                  </a:solidFill>
                </a:rPr>
                <a:t>“darse cuenta” </a:t>
              </a:r>
              <a:r>
                <a:rPr lang="es-ES" sz="2000" dirty="0" smtClean="0">
                  <a:solidFill>
                    <a:schemeClr val="tx1">
                      <a:lumMod val="75000"/>
                      <a:lumOff val="25000"/>
                    </a:schemeClr>
                  </a:solidFill>
                </a:rPr>
                <a:t>de que el cambio es posible, real y necesario</a:t>
              </a:r>
              <a:endParaRPr lang="es-ES" sz="2000" dirty="0">
                <a:solidFill>
                  <a:schemeClr val="tx1">
                    <a:lumMod val="75000"/>
                    <a:lumOff val="25000"/>
                  </a:schemeClr>
                </a:solidFill>
              </a:endParaRPr>
            </a:p>
          </p:txBody>
        </p:sp>
      </p:grpSp>
      <p:cxnSp>
        <p:nvCxnSpPr>
          <p:cNvPr id="11" name="10 Conector recto"/>
          <p:cNvCxnSpPr/>
          <p:nvPr/>
        </p:nvCxnSpPr>
        <p:spPr>
          <a:xfrm>
            <a:off x="8139741"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11 Elipse"/>
          <p:cNvSpPr/>
          <p:nvPr/>
        </p:nvSpPr>
        <p:spPr>
          <a:xfrm>
            <a:off x="8283758"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27</a:t>
            </a:r>
            <a:endParaRPr lang="es-ES" sz="1300" dirty="0">
              <a:solidFill>
                <a:schemeClr val="tx1"/>
              </a:solidFill>
            </a:endParaRPr>
          </a:p>
        </p:txBody>
      </p:sp>
    </p:spTree>
    <p:extLst>
      <p:ext uri="{BB962C8B-B14F-4D97-AF65-F5344CB8AC3E}">
        <p14:creationId xmlns:p14="http://schemas.microsoft.com/office/powerpoint/2010/main" val="375204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07704" y="2204864"/>
            <a:ext cx="6048672" cy="769441"/>
          </a:xfrm>
          <a:prstGeom prst="rect">
            <a:avLst/>
          </a:prstGeom>
          <a:noFill/>
        </p:spPr>
        <p:txBody>
          <a:bodyPr wrap="square" rtlCol="0">
            <a:spAutoFit/>
          </a:bodyPr>
          <a:lstStyle/>
          <a:p>
            <a:r>
              <a:rPr lang="es-ES" sz="4400" dirty="0">
                <a:solidFill>
                  <a:srgbClr val="C00000"/>
                </a:solidFill>
              </a:rPr>
              <a:t>A</a:t>
            </a:r>
            <a:r>
              <a:rPr lang="es-ES" sz="4400" dirty="0">
                <a:solidFill>
                  <a:srgbClr val="4D4D4D"/>
                </a:solidFill>
              </a:rPr>
              <a:t>lternativa</a:t>
            </a:r>
          </a:p>
        </p:txBody>
      </p:sp>
    </p:spTree>
    <p:extLst>
      <p:ext uri="{BB962C8B-B14F-4D97-AF65-F5344CB8AC3E}">
        <p14:creationId xmlns:p14="http://schemas.microsoft.com/office/powerpoint/2010/main" val="1828806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908720"/>
            <a:ext cx="5256584" cy="769441"/>
          </a:xfrm>
          <a:prstGeom prst="rect">
            <a:avLst/>
          </a:prstGeom>
          <a:noFill/>
        </p:spPr>
        <p:txBody>
          <a:bodyPr wrap="square" rtlCol="0">
            <a:spAutoFit/>
          </a:bodyPr>
          <a:lstStyle/>
          <a:p>
            <a:r>
              <a:rPr lang="es-ES" sz="2200" dirty="0" smtClean="0">
                <a:solidFill>
                  <a:schemeClr val="tx1">
                    <a:lumMod val="75000"/>
                    <a:lumOff val="25000"/>
                  </a:schemeClr>
                </a:solidFill>
              </a:rPr>
              <a:t>Lo cotidiano se constituye en el espacio de transgresión</a:t>
            </a:r>
            <a:endParaRPr lang="es-ES" sz="2200" dirty="0">
              <a:solidFill>
                <a:schemeClr val="tx1">
                  <a:lumMod val="75000"/>
                  <a:lumOff val="25000"/>
                </a:schemeClr>
              </a:solidFill>
            </a:endParaRPr>
          </a:p>
        </p:txBody>
      </p:sp>
      <p:sp>
        <p:nvSpPr>
          <p:cNvPr id="5" name="4 CuadroTexto"/>
          <p:cNvSpPr txBox="1"/>
          <p:nvPr/>
        </p:nvSpPr>
        <p:spPr>
          <a:xfrm>
            <a:off x="1331639" y="3668831"/>
            <a:ext cx="6696743" cy="830997"/>
          </a:xfrm>
          <a:prstGeom prst="rect">
            <a:avLst/>
          </a:prstGeom>
          <a:noFill/>
        </p:spPr>
        <p:txBody>
          <a:bodyPr wrap="square" rtlCol="0">
            <a:spAutoFit/>
          </a:bodyPr>
          <a:lstStyle/>
          <a:p>
            <a:r>
              <a:rPr lang="es-ES" sz="2400" dirty="0" smtClean="0">
                <a:solidFill>
                  <a:srgbClr val="C00000"/>
                </a:solidFill>
              </a:rPr>
              <a:t>S</a:t>
            </a:r>
            <a:r>
              <a:rPr lang="es-ES" sz="2400" dirty="0" smtClean="0">
                <a:solidFill>
                  <a:schemeClr val="tx1">
                    <a:lumMod val="75000"/>
                    <a:lumOff val="25000"/>
                  </a:schemeClr>
                </a:solidFill>
              </a:rPr>
              <a:t>e abren espacios para la disputa, el conflicto y la construcción colectiva</a:t>
            </a:r>
            <a:endParaRPr lang="es-ES" sz="2400" dirty="0">
              <a:solidFill>
                <a:schemeClr val="tx1">
                  <a:lumMod val="75000"/>
                  <a:lumOff val="25000"/>
                </a:schemeClr>
              </a:solidFill>
            </a:endParaRPr>
          </a:p>
        </p:txBody>
      </p:sp>
      <p:sp>
        <p:nvSpPr>
          <p:cNvPr id="6" name="5 CuadroTexto"/>
          <p:cNvSpPr txBox="1"/>
          <p:nvPr/>
        </p:nvSpPr>
        <p:spPr>
          <a:xfrm>
            <a:off x="1331639" y="4820959"/>
            <a:ext cx="6696743" cy="1200329"/>
          </a:xfrm>
          <a:prstGeom prst="rect">
            <a:avLst/>
          </a:prstGeom>
          <a:noFill/>
        </p:spPr>
        <p:txBody>
          <a:bodyPr wrap="square" rtlCol="0">
            <a:spAutoFit/>
          </a:bodyPr>
          <a:lstStyle/>
          <a:p>
            <a:r>
              <a:rPr lang="es-ES" sz="2400" dirty="0" smtClean="0">
                <a:solidFill>
                  <a:srgbClr val="C00000"/>
                </a:solidFill>
              </a:rPr>
              <a:t>S</a:t>
            </a:r>
            <a:r>
              <a:rPr lang="es-ES" sz="2400" dirty="0" smtClean="0">
                <a:solidFill>
                  <a:schemeClr val="tx1">
                    <a:lumMod val="75000"/>
                    <a:lumOff val="25000"/>
                  </a:schemeClr>
                </a:solidFill>
              </a:rPr>
              <a:t>e busca la construcción de una verdadera democracia, más cercana a los actores y al espacio local</a:t>
            </a:r>
            <a:endParaRPr lang="es-ES" sz="2400" dirty="0">
              <a:solidFill>
                <a:schemeClr val="tx1">
                  <a:lumMod val="75000"/>
                  <a:lumOff val="25000"/>
                </a:schemeClr>
              </a:solidFill>
            </a:endParaRPr>
          </a:p>
        </p:txBody>
      </p:sp>
      <p:sp>
        <p:nvSpPr>
          <p:cNvPr id="8" name="7 CuadroTexto"/>
          <p:cNvSpPr txBox="1"/>
          <p:nvPr/>
        </p:nvSpPr>
        <p:spPr>
          <a:xfrm>
            <a:off x="274540" y="185805"/>
            <a:ext cx="7753843" cy="523220"/>
          </a:xfrm>
          <a:prstGeom prst="rect">
            <a:avLst/>
          </a:prstGeom>
          <a:noFill/>
        </p:spPr>
        <p:txBody>
          <a:bodyPr wrap="square" rtlCol="0">
            <a:spAutoFit/>
          </a:bodyPr>
          <a:lstStyle/>
          <a:p>
            <a:r>
              <a:rPr lang="es-ES" sz="2800" i="1" dirty="0">
                <a:solidFill>
                  <a:srgbClr val="4D4D4D"/>
                </a:solidFill>
              </a:rPr>
              <a:t>“Comiendo también se lucha”</a:t>
            </a:r>
          </a:p>
        </p:txBody>
      </p:sp>
      <p:cxnSp>
        <p:nvCxnSpPr>
          <p:cNvPr id="9" name="8 Conector recto"/>
          <p:cNvCxnSpPr/>
          <p:nvPr/>
        </p:nvCxnSpPr>
        <p:spPr>
          <a:xfrm>
            <a:off x="395536"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 name="2 Grupo"/>
          <p:cNvGrpSpPr/>
          <p:nvPr/>
        </p:nvGrpSpPr>
        <p:grpSpPr>
          <a:xfrm>
            <a:off x="1164603" y="2276872"/>
            <a:ext cx="6863779" cy="3672408"/>
            <a:chOff x="1164603" y="2276872"/>
            <a:chExt cx="6863779" cy="3672408"/>
          </a:xfrm>
        </p:grpSpPr>
        <p:sp>
          <p:nvSpPr>
            <p:cNvPr id="4" name="3 CuadroTexto"/>
            <p:cNvSpPr txBox="1"/>
            <p:nvPr/>
          </p:nvSpPr>
          <p:spPr>
            <a:xfrm>
              <a:off x="1331639" y="2276872"/>
              <a:ext cx="6696743" cy="1200329"/>
            </a:xfrm>
            <a:prstGeom prst="rect">
              <a:avLst/>
            </a:prstGeom>
            <a:noFill/>
          </p:spPr>
          <p:txBody>
            <a:bodyPr wrap="square" rtlCol="0">
              <a:spAutoFit/>
            </a:bodyPr>
            <a:lstStyle/>
            <a:p>
              <a:r>
                <a:rPr lang="es-ES" sz="2400" dirty="0" smtClean="0">
                  <a:solidFill>
                    <a:srgbClr val="C00000"/>
                  </a:solidFill>
                </a:rPr>
                <a:t>S</a:t>
              </a:r>
              <a:r>
                <a:rPr lang="es-ES" sz="2400" dirty="0" smtClean="0">
                  <a:solidFill>
                    <a:schemeClr val="tx1">
                      <a:lumMod val="75000"/>
                      <a:lumOff val="25000"/>
                    </a:schemeClr>
                  </a:solidFill>
                </a:rPr>
                <a:t>e rompe la dinámica de homogenización que ha caracterizado a los movimientos sociales convencionales</a:t>
              </a:r>
              <a:endParaRPr lang="es-ES" sz="2400" dirty="0">
                <a:solidFill>
                  <a:schemeClr val="tx1">
                    <a:lumMod val="75000"/>
                    <a:lumOff val="25000"/>
                  </a:schemeClr>
                </a:solidFill>
              </a:endParaRPr>
            </a:p>
          </p:txBody>
        </p:sp>
        <p:cxnSp>
          <p:nvCxnSpPr>
            <p:cNvPr id="7" name="6 Conector recto"/>
            <p:cNvCxnSpPr/>
            <p:nvPr/>
          </p:nvCxnSpPr>
          <p:spPr>
            <a:xfrm>
              <a:off x="1164603" y="2348880"/>
              <a:ext cx="0" cy="36004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cxnSp>
        <p:nvCxnSpPr>
          <p:cNvPr id="10" name="9 Conector recto"/>
          <p:cNvCxnSpPr/>
          <p:nvPr/>
        </p:nvCxnSpPr>
        <p:spPr>
          <a:xfrm>
            <a:off x="8139741"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10 Elipse"/>
          <p:cNvSpPr/>
          <p:nvPr/>
        </p:nvSpPr>
        <p:spPr>
          <a:xfrm>
            <a:off x="8283758"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29</a:t>
            </a:r>
            <a:endParaRPr lang="es-ES" sz="1300" dirty="0">
              <a:solidFill>
                <a:schemeClr val="tx1"/>
              </a:solidFill>
            </a:endParaRPr>
          </a:p>
        </p:txBody>
      </p:sp>
    </p:spTree>
    <p:extLst>
      <p:ext uri="{BB962C8B-B14F-4D97-AF65-F5344CB8AC3E}">
        <p14:creationId xmlns:p14="http://schemas.microsoft.com/office/powerpoint/2010/main" val="394970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4178" y="185805"/>
            <a:ext cx="8064896" cy="523220"/>
          </a:xfrm>
          <a:prstGeom prst="rect">
            <a:avLst/>
          </a:prstGeom>
          <a:noFill/>
        </p:spPr>
        <p:txBody>
          <a:bodyPr wrap="square" rtlCol="0">
            <a:spAutoFit/>
          </a:bodyPr>
          <a:lstStyle/>
          <a:p>
            <a:r>
              <a:rPr lang="es-ES" sz="2800" dirty="0" smtClean="0">
                <a:solidFill>
                  <a:srgbClr val="4D4D4D"/>
                </a:solidFill>
              </a:rPr>
              <a:t>Metodología de investigación…</a:t>
            </a:r>
            <a:endParaRPr lang="es-ES" sz="2800" dirty="0">
              <a:solidFill>
                <a:srgbClr val="4D4D4D"/>
              </a:solidFill>
            </a:endParaRPr>
          </a:p>
        </p:txBody>
      </p:sp>
      <p:cxnSp>
        <p:nvCxnSpPr>
          <p:cNvPr id="3" name="2 Conector recto"/>
          <p:cNvCxnSpPr/>
          <p:nvPr/>
        </p:nvCxnSpPr>
        <p:spPr>
          <a:xfrm>
            <a:off x="395536"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3275856" y="1340768"/>
            <a:ext cx="4817844" cy="1138773"/>
          </a:xfrm>
          <a:prstGeom prst="rect">
            <a:avLst/>
          </a:prstGeom>
          <a:noFill/>
        </p:spPr>
        <p:txBody>
          <a:bodyPr wrap="square" rtlCol="0">
            <a:spAutoFit/>
          </a:bodyPr>
          <a:lstStyle/>
          <a:p>
            <a:r>
              <a:rPr lang="es-ES" sz="2400" dirty="0" smtClean="0">
                <a:solidFill>
                  <a:srgbClr val="4D4D4D"/>
                </a:solidFill>
              </a:rPr>
              <a:t>Entrevistas individuales en profundidad (48</a:t>
            </a:r>
            <a:r>
              <a:rPr lang="es-ES" sz="2400" dirty="0" smtClean="0">
                <a:solidFill>
                  <a:srgbClr val="4D4D4D"/>
                </a:solidFill>
              </a:rPr>
              <a:t>) </a:t>
            </a:r>
            <a:r>
              <a:rPr lang="es-ES" dirty="0" smtClean="0">
                <a:solidFill>
                  <a:srgbClr val="4D4D4D"/>
                </a:solidFill>
              </a:rPr>
              <a:t>(militantes nuevos y antiguos; ex militantes y hortelanos/as)</a:t>
            </a:r>
            <a:endParaRPr lang="es-ES" dirty="0">
              <a:solidFill>
                <a:srgbClr val="4D4D4D"/>
              </a:solidFill>
            </a:endParaRPr>
          </a:p>
        </p:txBody>
      </p:sp>
      <p:sp>
        <p:nvSpPr>
          <p:cNvPr id="6" name="5 CuadroTexto"/>
          <p:cNvSpPr txBox="1"/>
          <p:nvPr/>
        </p:nvSpPr>
        <p:spPr>
          <a:xfrm>
            <a:off x="3282548" y="2795444"/>
            <a:ext cx="4817844" cy="1015663"/>
          </a:xfrm>
          <a:prstGeom prst="rect">
            <a:avLst/>
          </a:prstGeom>
          <a:noFill/>
        </p:spPr>
        <p:txBody>
          <a:bodyPr wrap="square" rtlCol="0">
            <a:spAutoFit/>
          </a:bodyPr>
          <a:lstStyle/>
          <a:p>
            <a:r>
              <a:rPr lang="es-ES" sz="2400" dirty="0" smtClean="0">
                <a:solidFill>
                  <a:srgbClr val="4D4D4D"/>
                </a:solidFill>
              </a:rPr>
              <a:t>Análisis de material </a:t>
            </a:r>
            <a:r>
              <a:rPr lang="es-ES" sz="2400" dirty="0" smtClean="0">
                <a:solidFill>
                  <a:srgbClr val="4D4D4D"/>
                </a:solidFill>
              </a:rPr>
              <a:t>secundario </a:t>
            </a:r>
            <a:r>
              <a:rPr lang="es-ES" dirty="0" smtClean="0">
                <a:solidFill>
                  <a:srgbClr val="4D4D4D"/>
                </a:solidFill>
              </a:rPr>
              <a:t>(actas de asambleas, DH, material de difusión, páginas web/blog, carta de principios, etc.)</a:t>
            </a:r>
            <a:endParaRPr lang="es-ES" sz="2000" dirty="0">
              <a:solidFill>
                <a:srgbClr val="4D4D4D"/>
              </a:solidFill>
            </a:endParaRPr>
          </a:p>
        </p:txBody>
      </p:sp>
      <p:sp>
        <p:nvSpPr>
          <p:cNvPr id="7" name="6 CuadroTexto"/>
          <p:cNvSpPr txBox="1"/>
          <p:nvPr/>
        </p:nvSpPr>
        <p:spPr>
          <a:xfrm>
            <a:off x="3275856" y="4293096"/>
            <a:ext cx="4817844" cy="1015663"/>
          </a:xfrm>
          <a:prstGeom prst="rect">
            <a:avLst/>
          </a:prstGeom>
          <a:noFill/>
        </p:spPr>
        <p:txBody>
          <a:bodyPr wrap="square" rtlCol="0">
            <a:spAutoFit/>
          </a:bodyPr>
          <a:lstStyle/>
          <a:p>
            <a:r>
              <a:rPr lang="es-ES" sz="2400" dirty="0" smtClean="0">
                <a:solidFill>
                  <a:srgbClr val="4D4D4D"/>
                </a:solidFill>
              </a:rPr>
              <a:t>Observación participante </a:t>
            </a:r>
            <a:r>
              <a:rPr lang="es-ES" sz="2400" dirty="0" smtClean="0">
                <a:solidFill>
                  <a:srgbClr val="4D4D4D"/>
                </a:solidFill>
              </a:rPr>
              <a:t>endógena </a:t>
            </a:r>
            <a:r>
              <a:rPr lang="es-ES" dirty="0" smtClean="0">
                <a:solidFill>
                  <a:srgbClr val="4D4D4D"/>
                </a:solidFill>
              </a:rPr>
              <a:t>(asambleas, visitas a </a:t>
            </a:r>
            <a:r>
              <a:rPr lang="es-ES" dirty="0" err="1" smtClean="0">
                <a:solidFill>
                  <a:srgbClr val="4D4D4D"/>
                </a:solidFill>
              </a:rPr>
              <a:t>GACs</a:t>
            </a:r>
            <a:r>
              <a:rPr lang="es-ES" dirty="0" smtClean="0">
                <a:solidFill>
                  <a:srgbClr val="4D4D4D"/>
                </a:solidFill>
              </a:rPr>
              <a:t>, grupos y comisiones de trabajo)</a:t>
            </a:r>
            <a:endParaRPr lang="es-ES" sz="2000" dirty="0">
              <a:solidFill>
                <a:srgbClr val="4D4D4D"/>
              </a:solidFill>
            </a:endParaRPr>
          </a:p>
        </p:txBody>
      </p:sp>
      <p:grpSp>
        <p:nvGrpSpPr>
          <p:cNvPr id="12" name="11 Grupo"/>
          <p:cNvGrpSpPr/>
          <p:nvPr/>
        </p:nvGrpSpPr>
        <p:grpSpPr>
          <a:xfrm>
            <a:off x="755576" y="1805915"/>
            <a:ext cx="2232247" cy="830997"/>
            <a:chOff x="755576" y="1805915"/>
            <a:chExt cx="2232247" cy="830997"/>
          </a:xfrm>
        </p:grpSpPr>
        <p:sp>
          <p:nvSpPr>
            <p:cNvPr id="4" name="3 CuadroTexto"/>
            <p:cNvSpPr txBox="1"/>
            <p:nvPr/>
          </p:nvSpPr>
          <p:spPr>
            <a:xfrm>
              <a:off x="755576" y="1805915"/>
              <a:ext cx="1916376" cy="830997"/>
            </a:xfrm>
            <a:prstGeom prst="rect">
              <a:avLst/>
            </a:prstGeom>
            <a:solidFill>
              <a:schemeClr val="bg1">
                <a:lumMod val="85000"/>
              </a:schemeClr>
            </a:solidFill>
          </p:spPr>
          <p:txBody>
            <a:bodyPr wrap="square" rtlCol="0">
              <a:spAutoFit/>
            </a:bodyPr>
            <a:lstStyle/>
            <a:p>
              <a:r>
                <a:rPr lang="es-ES" sz="2400" dirty="0" smtClean="0">
                  <a:solidFill>
                    <a:srgbClr val="4D4D4D"/>
                  </a:solidFill>
                </a:rPr>
                <a:t>Cualitativa y emergente</a:t>
              </a:r>
              <a:endParaRPr lang="es-ES" sz="2400" dirty="0">
                <a:solidFill>
                  <a:srgbClr val="4D4D4D"/>
                </a:solidFill>
              </a:endParaRP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591119" y="2032458"/>
              <a:ext cx="361364" cy="43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4" name="13 Conector recto"/>
          <p:cNvCxnSpPr/>
          <p:nvPr/>
        </p:nvCxnSpPr>
        <p:spPr>
          <a:xfrm>
            <a:off x="8116720"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14 Elipse"/>
          <p:cNvSpPr/>
          <p:nvPr/>
        </p:nvSpPr>
        <p:spPr>
          <a:xfrm>
            <a:off x="8260737"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3</a:t>
            </a:r>
            <a:endParaRPr lang="es-ES" sz="1300" dirty="0">
              <a:solidFill>
                <a:schemeClr val="tx1"/>
              </a:solidFill>
            </a:endParaRPr>
          </a:p>
        </p:txBody>
      </p:sp>
    </p:spTree>
    <p:extLst>
      <p:ext uri="{BB962C8B-B14F-4D97-AF65-F5344CB8AC3E}">
        <p14:creationId xmlns:p14="http://schemas.microsoft.com/office/powerpoint/2010/main" val="356453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707904" y="1844824"/>
            <a:ext cx="5184576" cy="646331"/>
          </a:xfrm>
          <a:prstGeom prst="rect">
            <a:avLst/>
          </a:prstGeom>
          <a:noFill/>
        </p:spPr>
        <p:txBody>
          <a:bodyPr wrap="square" rtlCol="0">
            <a:spAutoFit/>
          </a:bodyPr>
          <a:lstStyle/>
          <a:p>
            <a:r>
              <a:rPr lang="es-ES" dirty="0" smtClean="0">
                <a:solidFill>
                  <a:schemeClr val="tx1">
                    <a:lumMod val="75000"/>
                    <a:lumOff val="25000"/>
                  </a:schemeClr>
                </a:solidFill>
              </a:rPr>
              <a:t>Pero también la </a:t>
            </a:r>
            <a:r>
              <a:rPr lang="es-ES" i="1" dirty="0" smtClean="0">
                <a:solidFill>
                  <a:schemeClr val="tx1">
                    <a:lumMod val="75000"/>
                    <a:lumOff val="25000"/>
                  </a:schemeClr>
                </a:solidFill>
              </a:rPr>
              <a:t>“gente de a pie”</a:t>
            </a:r>
            <a:r>
              <a:rPr lang="es-ES" dirty="0" smtClean="0">
                <a:solidFill>
                  <a:schemeClr val="tx1">
                    <a:lumMod val="75000"/>
                    <a:lumOff val="25000"/>
                  </a:schemeClr>
                </a:solidFill>
              </a:rPr>
              <a:t> queda fuera y el resto de los movimientos sociales </a:t>
            </a:r>
            <a:r>
              <a:rPr lang="es-ES" i="1" dirty="0" smtClean="0">
                <a:solidFill>
                  <a:schemeClr val="tx1">
                    <a:lumMod val="75000"/>
                    <a:lumOff val="25000"/>
                  </a:schemeClr>
                </a:solidFill>
              </a:rPr>
              <a:t>“cercanos”</a:t>
            </a:r>
            <a:endParaRPr lang="es-ES" i="1" dirty="0">
              <a:solidFill>
                <a:schemeClr val="tx1">
                  <a:lumMod val="75000"/>
                  <a:lumOff val="25000"/>
                </a:schemeClr>
              </a:solidFill>
            </a:endParaRPr>
          </a:p>
        </p:txBody>
      </p:sp>
      <p:sp>
        <p:nvSpPr>
          <p:cNvPr id="5" name="4 CuadroTexto"/>
          <p:cNvSpPr txBox="1"/>
          <p:nvPr/>
        </p:nvSpPr>
        <p:spPr>
          <a:xfrm>
            <a:off x="467544" y="908720"/>
            <a:ext cx="5472608" cy="430887"/>
          </a:xfrm>
          <a:prstGeom prst="rect">
            <a:avLst/>
          </a:prstGeom>
          <a:noFill/>
        </p:spPr>
        <p:txBody>
          <a:bodyPr wrap="square" rtlCol="0">
            <a:spAutoFit/>
          </a:bodyPr>
          <a:lstStyle/>
          <a:p>
            <a:r>
              <a:rPr lang="es-ES" sz="2200" dirty="0" smtClean="0">
                <a:solidFill>
                  <a:schemeClr val="tx1">
                    <a:lumMod val="75000"/>
                    <a:lumOff val="25000"/>
                  </a:schemeClr>
                </a:solidFill>
              </a:rPr>
              <a:t>Este es un sello de identificación deseable…</a:t>
            </a:r>
            <a:endParaRPr lang="es-ES" sz="2200" dirty="0">
              <a:solidFill>
                <a:schemeClr val="tx1">
                  <a:lumMod val="75000"/>
                  <a:lumOff val="25000"/>
                </a:schemeClr>
              </a:solidFill>
            </a:endParaRPr>
          </a:p>
        </p:txBody>
      </p:sp>
      <p:sp>
        <p:nvSpPr>
          <p:cNvPr id="10" name="9 CuadroTexto"/>
          <p:cNvSpPr txBox="1"/>
          <p:nvPr/>
        </p:nvSpPr>
        <p:spPr>
          <a:xfrm>
            <a:off x="274540" y="185805"/>
            <a:ext cx="7753843" cy="523220"/>
          </a:xfrm>
          <a:prstGeom prst="rect">
            <a:avLst/>
          </a:prstGeom>
          <a:noFill/>
        </p:spPr>
        <p:txBody>
          <a:bodyPr wrap="square" rtlCol="0">
            <a:spAutoFit/>
          </a:bodyPr>
          <a:lstStyle/>
          <a:p>
            <a:r>
              <a:rPr lang="es-ES" sz="2800" dirty="0">
                <a:solidFill>
                  <a:srgbClr val="4D4D4D"/>
                </a:solidFill>
              </a:rPr>
              <a:t>Lo institucional queda fuera, lejano</a:t>
            </a:r>
          </a:p>
        </p:txBody>
      </p:sp>
      <p:cxnSp>
        <p:nvCxnSpPr>
          <p:cNvPr id="11" name="10 Conector recto"/>
          <p:cNvCxnSpPr/>
          <p:nvPr/>
        </p:nvCxnSpPr>
        <p:spPr>
          <a:xfrm>
            <a:off x="395536"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 name="1 Grupo"/>
          <p:cNvGrpSpPr/>
          <p:nvPr/>
        </p:nvGrpSpPr>
        <p:grpSpPr>
          <a:xfrm>
            <a:off x="648320" y="3356992"/>
            <a:ext cx="3491632" cy="2739211"/>
            <a:chOff x="648320" y="3356992"/>
            <a:chExt cx="3491632" cy="2739211"/>
          </a:xfrm>
        </p:grpSpPr>
        <p:sp>
          <p:nvSpPr>
            <p:cNvPr id="6" name="5 CuadroTexto"/>
            <p:cNvSpPr txBox="1"/>
            <p:nvPr/>
          </p:nvSpPr>
          <p:spPr>
            <a:xfrm>
              <a:off x="1187624" y="3356992"/>
              <a:ext cx="2952328" cy="2739211"/>
            </a:xfrm>
            <a:prstGeom prst="rect">
              <a:avLst/>
            </a:prstGeom>
            <a:noFill/>
          </p:spPr>
          <p:txBody>
            <a:bodyPr wrap="square" rtlCol="0">
              <a:spAutoFit/>
            </a:bodyPr>
            <a:lstStyle/>
            <a:p>
              <a:r>
                <a:rPr lang="es-ES" sz="2400" dirty="0" smtClean="0">
                  <a:solidFill>
                    <a:schemeClr val="tx1">
                      <a:lumMod val="75000"/>
                      <a:lumOff val="25000"/>
                    </a:schemeClr>
                  </a:solidFill>
                </a:rPr>
                <a:t>Desarrollar un </a:t>
              </a:r>
              <a:r>
                <a:rPr lang="es-ES" sz="2800" b="1" dirty="0" smtClean="0">
                  <a:solidFill>
                    <a:schemeClr val="tx1">
                      <a:lumMod val="75000"/>
                      <a:lumOff val="25000"/>
                    </a:schemeClr>
                  </a:solidFill>
                </a:rPr>
                <a:t>modelo abierto</a:t>
              </a:r>
              <a:r>
                <a:rPr lang="es-ES" sz="2400" dirty="0" smtClean="0">
                  <a:solidFill>
                    <a:schemeClr val="tx1">
                      <a:lumMod val="75000"/>
                      <a:lumOff val="25000"/>
                    </a:schemeClr>
                  </a:solidFill>
                </a:rPr>
                <a:t> a la sociedad civil y con capacidad de mantener la democratización interna</a:t>
              </a:r>
              <a:endParaRPr lang="es-ES" sz="2400" dirty="0">
                <a:solidFill>
                  <a:schemeClr val="tx1">
                    <a:lumMod val="75000"/>
                    <a:lumOff val="25000"/>
                  </a:schemeClr>
                </a:solidFill>
              </a:endParaRPr>
            </a:p>
          </p:txBody>
        </p:sp>
        <p:sp>
          <p:nvSpPr>
            <p:cNvPr id="9" name="8 Flecha derecha"/>
            <p:cNvSpPr/>
            <p:nvPr/>
          </p:nvSpPr>
          <p:spPr>
            <a:xfrm>
              <a:off x="648320" y="3429000"/>
              <a:ext cx="395288" cy="36004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C00000"/>
                </a:solidFill>
              </a:endParaRPr>
            </a:p>
          </p:txBody>
        </p:sp>
      </p:grpSp>
      <p:grpSp>
        <p:nvGrpSpPr>
          <p:cNvPr id="4" name="3 Grupo"/>
          <p:cNvGrpSpPr/>
          <p:nvPr/>
        </p:nvGrpSpPr>
        <p:grpSpPr>
          <a:xfrm>
            <a:off x="5184824" y="3284984"/>
            <a:ext cx="3419624" cy="2800767"/>
            <a:chOff x="5184824" y="3284984"/>
            <a:chExt cx="3419624" cy="2800767"/>
          </a:xfrm>
        </p:grpSpPr>
        <p:sp>
          <p:nvSpPr>
            <p:cNvPr id="7" name="6 CuadroTexto"/>
            <p:cNvSpPr txBox="1"/>
            <p:nvPr/>
          </p:nvSpPr>
          <p:spPr>
            <a:xfrm>
              <a:off x="5652120" y="3284984"/>
              <a:ext cx="2952328" cy="2800767"/>
            </a:xfrm>
            <a:prstGeom prst="rect">
              <a:avLst/>
            </a:prstGeom>
            <a:noFill/>
          </p:spPr>
          <p:txBody>
            <a:bodyPr wrap="square" rtlCol="0">
              <a:spAutoFit/>
            </a:bodyPr>
            <a:lstStyle/>
            <a:p>
              <a:r>
                <a:rPr lang="es-ES" sz="2400" dirty="0" smtClean="0">
                  <a:solidFill>
                    <a:schemeClr val="tx1">
                      <a:lumMod val="75000"/>
                      <a:lumOff val="25000"/>
                    </a:schemeClr>
                  </a:solidFill>
                </a:rPr>
                <a:t>Desarrollar </a:t>
              </a:r>
              <a:r>
                <a:rPr lang="es-ES" sz="2800" b="1" dirty="0" smtClean="0">
                  <a:solidFill>
                    <a:schemeClr val="tx1">
                      <a:lumMod val="75000"/>
                      <a:lumOff val="25000"/>
                    </a:schemeClr>
                  </a:solidFill>
                </a:rPr>
                <a:t>esfuerzos de diálogo</a:t>
              </a:r>
              <a:r>
                <a:rPr lang="es-ES" sz="2400" dirty="0" smtClean="0">
                  <a:solidFill>
                    <a:schemeClr val="tx1">
                      <a:lumMod val="75000"/>
                      <a:lumOff val="25000"/>
                    </a:schemeClr>
                  </a:solidFill>
                </a:rPr>
                <a:t> por arrimarse a quienes construyen referentes políticas desde posiciones cercanas</a:t>
              </a:r>
              <a:endParaRPr lang="es-ES" sz="2400" dirty="0">
                <a:solidFill>
                  <a:schemeClr val="tx1">
                    <a:lumMod val="75000"/>
                    <a:lumOff val="25000"/>
                  </a:schemeClr>
                </a:solidFill>
              </a:endParaRPr>
            </a:p>
          </p:txBody>
        </p:sp>
        <p:sp>
          <p:nvSpPr>
            <p:cNvPr id="12" name="11 Flecha derecha"/>
            <p:cNvSpPr/>
            <p:nvPr/>
          </p:nvSpPr>
          <p:spPr>
            <a:xfrm>
              <a:off x="5184824" y="3356992"/>
              <a:ext cx="395288" cy="36004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C00000"/>
                </a:solidFill>
              </a:endParaRPr>
            </a:p>
          </p:txBody>
        </p:sp>
      </p:grpSp>
      <p:cxnSp>
        <p:nvCxnSpPr>
          <p:cNvPr id="13" name="12 Conector recto"/>
          <p:cNvCxnSpPr/>
          <p:nvPr/>
        </p:nvCxnSpPr>
        <p:spPr>
          <a:xfrm>
            <a:off x="8139741"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8283758"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30</a:t>
            </a:r>
            <a:endParaRPr lang="es-ES" sz="1300" dirty="0">
              <a:solidFill>
                <a:schemeClr val="tx1"/>
              </a:solidFill>
            </a:endParaRPr>
          </a:p>
        </p:txBody>
      </p:sp>
    </p:spTree>
    <p:extLst>
      <p:ext uri="{BB962C8B-B14F-4D97-AF65-F5344CB8AC3E}">
        <p14:creationId xmlns:p14="http://schemas.microsoft.com/office/powerpoint/2010/main" val="217472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836712"/>
            <a:ext cx="5256584" cy="646331"/>
          </a:xfrm>
          <a:prstGeom prst="rect">
            <a:avLst/>
          </a:prstGeom>
          <a:noFill/>
        </p:spPr>
        <p:txBody>
          <a:bodyPr wrap="square" rtlCol="0">
            <a:spAutoFit/>
          </a:bodyPr>
          <a:lstStyle/>
          <a:p>
            <a:r>
              <a:rPr lang="es-ES" dirty="0" smtClean="0">
                <a:solidFill>
                  <a:schemeClr val="tx1">
                    <a:lumMod val="75000"/>
                    <a:lumOff val="25000"/>
                  </a:schemeClr>
                </a:solidFill>
              </a:rPr>
              <a:t>Se construyen una alternativa por fuera de la institucionalidad y la convencionalidad </a:t>
            </a:r>
            <a:r>
              <a:rPr lang="es-ES" dirty="0" err="1" smtClean="0">
                <a:solidFill>
                  <a:schemeClr val="tx1">
                    <a:lumMod val="75000"/>
                    <a:lumOff val="25000"/>
                  </a:schemeClr>
                </a:solidFill>
              </a:rPr>
              <a:t>movimientista</a:t>
            </a:r>
            <a:endParaRPr lang="es-ES" dirty="0">
              <a:solidFill>
                <a:schemeClr val="tx1">
                  <a:lumMod val="75000"/>
                  <a:lumOff val="25000"/>
                </a:schemeClr>
              </a:solidFill>
            </a:endParaRPr>
          </a:p>
        </p:txBody>
      </p:sp>
      <p:grpSp>
        <p:nvGrpSpPr>
          <p:cNvPr id="3" name="2 Grupo"/>
          <p:cNvGrpSpPr/>
          <p:nvPr/>
        </p:nvGrpSpPr>
        <p:grpSpPr>
          <a:xfrm>
            <a:off x="251520" y="2784251"/>
            <a:ext cx="6030913" cy="2216150"/>
            <a:chOff x="251520" y="2784251"/>
            <a:chExt cx="6030913" cy="2216150"/>
          </a:xfrm>
        </p:grpSpPr>
        <p:grpSp>
          <p:nvGrpSpPr>
            <p:cNvPr id="6" name="Group 31"/>
            <p:cNvGrpSpPr>
              <a:grpSpLocks/>
            </p:cNvGrpSpPr>
            <p:nvPr/>
          </p:nvGrpSpPr>
          <p:grpSpPr bwMode="auto">
            <a:xfrm>
              <a:off x="251520" y="2784251"/>
              <a:ext cx="6030913" cy="2216150"/>
              <a:chOff x="102" y="1480"/>
              <a:chExt cx="3799" cy="1396"/>
            </a:xfrm>
          </p:grpSpPr>
          <p:sp>
            <p:nvSpPr>
              <p:cNvPr id="8" name="Rectangle 5"/>
              <p:cNvSpPr>
                <a:spLocks noChangeArrowheads="1"/>
              </p:cNvSpPr>
              <p:nvPr/>
            </p:nvSpPr>
            <p:spPr bwMode="auto">
              <a:xfrm>
                <a:off x="102" y="1480"/>
                <a:ext cx="1219" cy="1247"/>
              </a:xfrm>
              <a:prstGeom prst="rect">
                <a:avLst/>
              </a:prstGeom>
              <a:solidFill>
                <a:srgbClr val="FFCC00"/>
              </a:solidFill>
              <a:ln>
                <a:noFill/>
              </a:ln>
              <a:effectLst>
                <a:outerShdw dist="35921" dir="2700000" algn="ctr" rotWithShape="0">
                  <a:srgbClr val="808080"/>
                </a:outerShdw>
              </a:effectLst>
              <a:extLst>
                <a:ext uri="{91240B29-F687-4F45-9708-019B960494DF}">
                  <a14:hiddenLine xmlns:a14="http://schemas.microsoft.com/office/drawing/2010/main" w="12700">
                    <a:solidFill>
                      <a:srgbClr val="777777"/>
                    </a:solidFill>
                    <a:miter lim="800000"/>
                    <a:headEnd/>
                    <a:tailEnd/>
                  </a14:hiddenLine>
                </a:ext>
              </a:extLst>
            </p:spPr>
            <p:txBody>
              <a:bodyPr/>
              <a:lstStyle/>
              <a:p>
                <a:endParaRPr lang="es-ES"/>
              </a:p>
            </p:txBody>
          </p:sp>
          <p:sp>
            <p:nvSpPr>
              <p:cNvPr id="9" name="Freeform 15"/>
              <p:cNvSpPr>
                <a:spLocks/>
              </p:cNvSpPr>
              <p:nvPr/>
            </p:nvSpPr>
            <p:spPr bwMode="auto">
              <a:xfrm>
                <a:off x="1209" y="1655"/>
                <a:ext cx="2692" cy="1221"/>
              </a:xfrm>
              <a:custGeom>
                <a:avLst/>
                <a:gdLst>
                  <a:gd name="T0" fmla="*/ 0 w 3246"/>
                  <a:gd name="T1" fmla="*/ 204 h 1221"/>
                  <a:gd name="T2" fmla="*/ 786 w 3246"/>
                  <a:gd name="T3" fmla="*/ 60 h 1221"/>
                  <a:gd name="T4" fmla="*/ 1428 w 3246"/>
                  <a:gd name="T5" fmla="*/ 696 h 1221"/>
                  <a:gd name="T6" fmla="*/ 2028 w 3246"/>
                  <a:gd name="T7" fmla="*/ 336 h 1221"/>
                  <a:gd name="T8" fmla="*/ 2856 w 3246"/>
                  <a:gd name="T9" fmla="*/ 228 h 1221"/>
                  <a:gd name="T10" fmla="*/ 2856 w 3246"/>
                  <a:gd name="T11" fmla="*/ 90 h 1221"/>
                  <a:gd name="T12" fmla="*/ 3246 w 3246"/>
                  <a:gd name="T13" fmla="*/ 480 h 1221"/>
                  <a:gd name="T14" fmla="*/ 2856 w 3246"/>
                  <a:gd name="T15" fmla="*/ 858 h 1221"/>
                  <a:gd name="T16" fmla="*/ 2838 w 3246"/>
                  <a:gd name="T17" fmla="*/ 714 h 1221"/>
                  <a:gd name="T18" fmla="*/ 2202 w 3246"/>
                  <a:gd name="T19" fmla="*/ 696 h 1221"/>
                  <a:gd name="T20" fmla="*/ 1434 w 3246"/>
                  <a:gd name="T21" fmla="*/ 1194 h 1221"/>
                  <a:gd name="T22" fmla="*/ 912 w 3246"/>
                  <a:gd name="T23" fmla="*/ 630 h 1221"/>
                  <a:gd name="T24" fmla="*/ 528 w 3246"/>
                  <a:gd name="T25" fmla="*/ 540 h 1221"/>
                  <a:gd name="T26" fmla="*/ 12 w 3246"/>
                  <a:gd name="T27" fmla="*/ 716 h 1221"/>
                  <a:gd name="T28" fmla="*/ 12 w 3246"/>
                  <a:gd name="T29" fmla="*/ 210 h 1221"/>
                  <a:gd name="T30" fmla="*/ 0 w 3246"/>
                  <a:gd name="T31" fmla="*/ 204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6" h="1221">
                    <a:moveTo>
                      <a:pt x="0" y="204"/>
                    </a:moveTo>
                    <a:cubicBezTo>
                      <a:pt x="104" y="178"/>
                      <a:pt x="534" y="0"/>
                      <a:pt x="786" y="60"/>
                    </a:cubicBezTo>
                    <a:cubicBezTo>
                      <a:pt x="1146" y="258"/>
                      <a:pt x="1032" y="630"/>
                      <a:pt x="1428" y="696"/>
                    </a:cubicBezTo>
                    <a:cubicBezTo>
                      <a:pt x="1687" y="740"/>
                      <a:pt x="1834" y="494"/>
                      <a:pt x="2028" y="336"/>
                    </a:cubicBezTo>
                    <a:cubicBezTo>
                      <a:pt x="2346" y="72"/>
                      <a:pt x="2721" y="271"/>
                      <a:pt x="2856" y="228"/>
                    </a:cubicBezTo>
                    <a:lnTo>
                      <a:pt x="2856" y="90"/>
                    </a:lnTo>
                    <a:lnTo>
                      <a:pt x="3246" y="480"/>
                    </a:lnTo>
                    <a:lnTo>
                      <a:pt x="2856" y="858"/>
                    </a:lnTo>
                    <a:lnTo>
                      <a:pt x="2838" y="714"/>
                    </a:lnTo>
                    <a:cubicBezTo>
                      <a:pt x="2729" y="687"/>
                      <a:pt x="2436" y="616"/>
                      <a:pt x="2202" y="696"/>
                    </a:cubicBezTo>
                    <a:cubicBezTo>
                      <a:pt x="1965" y="772"/>
                      <a:pt x="1739" y="1221"/>
                      <a:pt x="1434" y="1194"/>
                    </a:cubicBezTo>
                    <a:cubicBezTo>
                      <a:pt x="1152" y="1170"/>
                      <a:pt x="1062" y="742"/>
                      <a:pt x="912" y="630"/>
                    </a:cubicBezTo>
                    <a:cubicBezTo>
                      <a:pt x="761" y="521"/>
                      <a:pt x="678" y="526"/>
                      <a:pt x="528" y="540"/>
                    </a:cubicBezTo>
                    <a:lnTo>
                      <a:pt x="12" y="716"/>
                    </a:lnTo>
                    <a:lnTo>
                      <a:pt x="12" y="210"/>
                    </a:lnTo>
                    <a:lnTo>
                      <a:pt x="0" y="204"/>
                    </a:lnTo>
                    <a:close/>
                  </a:path>
                </a:pathLst>
              </a:custGeom>
              <a:solidFill>
                <a:schemeClr val="accent2"/>
              </a:solidFill>
              <a:ln>
                <a:noFill/>
              </a:ln>
              <a:extLst>
                <a:ext uri="{91240B29-F687-4F45-9708-019B960494DF}">
                  <a14:hiddenLine xmlns:a14="http://schemas.microsoft.com/office/drawing/2010/main" w="12700" cap="flat" cmpd="sng">
                    <a:solidFill>
                      <a:schemeClr val="tx1"/>
                    </a:solidFill>
                    <a:prstDash val="solid"/>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C00000"/>
                  </a:solidFill>
                </a:endParaRPr>
              </a:p>
            </p:txBody>
          </p:sp>
        </p:grpSp>
        <p:sp>
          <p:nvSpPr>
            <p:cNvPr id="7" name="Text Box 20"/>
            <p:cNvSpPr txBox="1">
              <a:spLocks noChangeArrowheads="1"/>
            </p:cNvSpPr>
            <p:nvPr/>
          </p:nvSpPr>
          <p:spPr bwMode="auto">
            <a:xfrm>
              <a:off x="340420" y="3044601"/>
              <a:ext cx="1846263"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MX" dirty="0"/>
                <a:t>Consumidor*s habituales reconvertidos en productor*s ocasionales</a:t>
              </a:r>
              <a:endParaRPr lang="es-ES" dirty="0"/>
            </a:p>
          </p:txBody>
        </p:sp>
      </p:grpSp>
      <p:grpSp>
        <p:nvGrpSpPr>
          <p:cNvPr id="4" name="3 Grupo"/>
          <p:cNvGrpSpPr/>
          <p:nvPr/>
        </p:nvGrpSpPr>
        <p:grpSpPr>
          <a:xfrm>
            <a:off x="1853308" y="1884140"/>
            <a:ext cx="4446587" cy="3921126"/>
            <a:chOff x="1853308" y="1884140"/>
            <a:chExt cx="4446587" cy="3921126"/>
          </a:xfrm>
        </p:grpSpPr>
        <p:sp>
          <p:nvSpPr>
            <p:cNvPr id="24" name="Freeform 13"/>
            <p:cNvSpPr>
              <a:spLocks/>
            </p:cNvSpPr>
            <p:nvPr/>
          </p:nvSpPr>
          <p:spPr bwMode="auto">
            <a:xfrm>
              <a:off x="2628008" y="4200303"/>
              <a:ext cx="546100" cy="1100138"/>
            </a:xfrm>
            <a:custGeom>
              <a:avLst/>
              <a:gdLst>
                <a:gd name="T0" fmla="*/ 264 w 344"/>
                <a:gd name="T1" fmla="*/ 693 h 693"/>
                <a:gd name="T2" fmla="*/ 264 w 344"/>
                <a:gd name="T3" fmla="*/ 167 h 693"/>
                <a:gd name="T4" fmla="*/ 344 w 344"/>
                <a:gd name="T5" fmla="*/ 167 h 693"/>
                <a:gd name="T6" fmla="*/ 176 w 344"/>
                <a:gd name="T7" fmla="*/ 0 h 693"/>
                <a:gd name="T8" fmla="*/ 0 w 344"/>
                <a:gd name="T9" fmla="*/ 167 h 693"/>
                <a:gd name="T10" fmla="*/ 88 w 344"/>
                <a:gd name="T11" fmla="*/ 167 h 693"/>
                <a:gd name="T12" fmla="*/ 88 w 344"/>
                <a:gd name="T13" fmla="*/ 693 h 693"/>
                <a:gd name="T14" fmla="*/ 264 w 344"/>
                <a:gd name="T15" fmla="*/ 693 h 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693">
                  <a:moveTo>
                    <a:pt x="264" y="693"/>
                  </a:moveTo>
                  <a:lnTo>
                    <a:pt x="264" y="167"/>
                  </a:lnTo>
                  <a:lnTo>
                    <a:pt x="344" y="167"/>
                  </a:lnTo>
                  <a:lnTo>
                    <a:pt x="176" y="0"/>
                  </a:lnTo>
                  <a:lnTo>
                    <a:pt x="0" y="167"/>
                  </a:lnTo>
                  <a:lnTo>
                    <a:pt x="88" y="167"/>
                  </a:lnTo>
                  <a:lnTo>
                    <a:pt x="88" y="693"/>
                  </a:lnTo>
                  <a:lnTo>
                    <a:pt x="264" y="693"/>
                  </a:lnTo>
                  <a:close/>
                </a:path>
              </a:pathLst>
            </a:custGeom>
            <a:solidFill>
              <a:schemeClr val="bg1"/>
            </a:solidFill>
            <a:ln w="12700">
              <a:solidFill>
                <a:schemeClr val="bg1">
                  <a:lumMod val="75000"/>
                </a:schemeClr>
              </a:solidFill>
              <a:prstDash val="solid"/>
              <a:round/>
              <a:headEnd/>
              <a:tailEnd/>
            </a:ln>
          </p:spPr>
          <p:txBody>
            <a:bodyPr/>
            <a:lstStyle/>
            <a:p>
              <a:endParaRPr lang="es-ES"/>
            </a:p>
          </p:txBody>
        </p:sp>
        <p:sp>
          <p:nvSpPr>
            <p:cNvPr id="21" name="Freeform 14"/>
            <p:cNvSpPr>
              <a:spLocks/>
            </p:cNvSpPr>
            <p:nvPr/>
          </p:nvSpPr>
          <p:spPr bwMode="auto">
            <a:xfrm>
              <a:off x="4988620" y="4301903"/>
              <a:ext cx="546100" cy="644525"/>
            </a:xfrm>
            <a:custGeom>
              <a:avLst/>
              <a:gdLst>
                <a:gd name="T0" fmla="*/ 256 w 344"/>
                <a:gd name="T1" fmla="*/ 406 h 406"/>
                <a:gd name="T2" fmla="*/ 256 w 344"/>
                <a:gd name="T3" fmla="*/ 167 h 406"/>
                <a:gd name="T4" fmla="*/ 344 w 344"/>
                <a:gd name="T5" fmla="*/ 167 h 406"/>
                <a:gd name="T6" fmla="*/ 168 w 344"/>
                <a:gd name="T7" fmla="*/ 0 h 406"/>
                <a:gd name="T8" fmla="*/ 0 w 344"/>
                <a:gd name="T9" fmla="*/ 167 h 406"/>
                <a:gd name="T10" fmla="*/ 80 w 344"/>
                <a:gd name="T11" fmla="*/ 167 h 406"/>
                <a:gd name="T12" fmla="*/ 80 w 344"/>
                <a:gd name="T13" fmla="*/ 406 h 406"/>
                <a:gd name="T14" fmla="*/ 256 w 344"/>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406">
                  <a:moveTo>
                    <a:pt x="256" y="406"/>
                  </a:moveTo>
                  <a:lnTo>
                    <a:pt x="256" y="167"/>
                  </a:lnTo>
                  <a:lnTo>
                    <a:pt x="344" y="167"/>
                  </a:lnTo>
                  <a:lnTo>
                    <a:pt x="168" y="0"/>
                  </a:lnTo>
                  <a:lnTo>
                    <a:pt x="0" y="167"/>
                  </a:lnTo>
                  <a:lnTo>
                    <a:pt x="80" y="167"/>
                  </a:lnTo>
                  <a:lnTo>
                    <a:pt x="80" y="406"/>
                  </a:lnTo>
                  <a:lnTo>
                    <a:pt x="256" y="406"/>
                  </a:lnTo>
                  <a:close/>
                </a:path>
              </a:pathLst>
            </a:custGeom>
            <a:solidFill>
              <a:srgbClr val="FFFFFF"/>
            </a:solidFill>
            <a:ln w="12700">
              <a:solidFill>
                <a:schemeClr val="bg1">
                  <a:lumMod val="75000"/>
                </a:schemeClr>
              </a:solidFill>
              <a:prstDash val="solid"/>
              <a:round/>
              <a:headEnd/>
              <a:tailEnd/>
            </a:ln>
          </p:spPr>
          <p:txBody>
            <a:bodyPr/>
            <a:lstStyle/>
            <a:p>
              <a:endParaRPr lang="es-ES"/>
            </a:p>
          </p:txBody>
        </p:sp>
        <p:sp>
          <p:nvSpPr>
            <p:cNvPr id="13" name="Text Box 16"/>
            <p:cNvSpPr txBox="1">
              <a:spLocks noChangeArrowheads="1"/>
            </p:cNvSpPr>
            <p:nvPr/>
          </p:nvSpPr>
          <p:spPr bwMode="auto">
            <a:xfrm>
              <a:off x="1853308" y="5438553"/>
              <a:ext cx="2087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MX">
                  <a:solidFill>
                    <a:schemeClr val="tx1">
                      <a:lumMod val="75000"/>
                      <a:lumOff val="25000"/>
                    </a:schemeClr>
                  </a:solidFill>
                </a:rPr>
                <a:t>Producción</a:t>
              </a:r>
              <a:endParaRPr lang="es-ES">
                <a:solidFill>
                  <a:schemeClr val="tx1">
                    <a:lumMod val="75000"/>
                    <a:lumOff val="25000"/>
                  </a:schemeClr>
                </a:solidFill>
              </a:endParaRPr>
            </a:p>
          </p:txBody>
        </p:sp>
        <p:sp>
          <p:nvSpPr>
            <p:cNvPr id="14" name="Text Box 17"/>
            <p:cNvSpPr txBox="1">
              <a:spLocks noChangeArrowheads="1"/>
            </p:cNvSpPr>
            <p:nvPr/>
          </p:nvSpPr>
          <p:spPr bwMode="auto">
            <a:xfrm>
              <a:off x="4212333" y="5097241"/>
              <a:ext cx="2087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MX">
                  <a:solidFill>
                    <a:schemeClr val="tx1">
                      <a:lumMod val="75000"/>
                      <a:lumOff val="25000"/>
                    </a:schemeClr>
                  </a:solidFill>
                </a:rPr>
                <a:t>Consumo</a:t>
              </a:r>
              <a:endParaRPr lang="es-ES">
                <a:solidFill>
                  <a:schemeClr val="tx1">
                    <a:lumMod val="75000"/>
                    <a:lumOff val="25000"/>
                  </a:schemeClr>
                </a:solidFill>
              </a:endParaRPr>
            </a:p>
          </p:txBody>
        </p:sp>
        <p:sp>
          <p:nvSpPr>
            <p:cNvPr id="15" name="Text Box 18"/>
            <p:cNvSpPr txBox="1">
              <a:spLocks noChangeArrowheads="1"/>
            </p:cNvSpPr>
            <p:nvPr/>
          </p:nvSpPr>
          <p:spPr bwMode="auto">
            <a:xfrm>
              <a:off x="2905820" y="1884140"/>
              <a:ext cx="2087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MX" dirty="0">
                  <a:solidFill>
                    <a:schemeClr val="tx1">
                      <a:lumMod val="75000"/>
                      <a:lumOff val="25000"/>
                    </a:schemeClr>
                  </a:solidFill>
                </a:rPr>
                <a:t>Distribución</a:t>
              </a:r>
              <a:endParaRPr lang="es-ES" dirty="0">
                <a:solidFill>
                  <a:schemeClr val="tx1">
                    <a:lumMod val="75000"/>
                    <a:lumOff val="25000"/>
                  </a:schemeClr>
                </a:solidFill>
              </a:endParaRPr>
            </a:p>
          </p:txBody>
        </p:sp>
        <p:sp>
          <p:nvSpPr>
            <p:cNvPr id="19" name="Freeform 12"/>
            <p:cNvSpPr>
              <a:spLocks/>
            </p:cNvSpPr>
            <p:nvPr/>
          </p:nvSpPr>
          <p:spPr bwMode="auto">
            <a:xfrm>
              <a:off x="3713858" y="2288953"/>
              <a:ext cx="557212" cy="1403350"/>
            </a:xfrm>
            <a:custGeom>
              <a:avLst/>
              <a:gdLst>
                <a:gd name="T0" fmla="*/ 88 w 351"/>
                <a:gd name="T1" fmla="*/ 0 h 884"/>
                <a:gd name="T2" fmla="*/ 88 w 351"/>
                <a:gd name="T3" fmla="*/ 717 h 884"/>
                <a:gd name="T4" fmla="*/ 0 w 351"/>
                <a:gd name="T5" fmla="*/ 717 h 884"/>
                <a:gd name="T6" fmla="*/ 176 w 351"/>
                <a:gd name="T7" fmla="*/ 884 h 884"/>
                <a:gd name="T8" fmla="*/ 351 w 351"/>
                <a:gd name="T9" fmla="*/ 717 h 884"/>
                <a:gd name="T10" fmla="*/ 263 w 351"/>
                <a:gd name="T11" fmla="*/ 717 h 884"/>
                <a:gd name="T12" fmla="*/ 263 w 351"/>
                <a:gd name="T13" fmla="*/ 0 h 884"/>
                <a:gd name="T14" fmla="*/ 88 w 351"/>
                <a:gd name="T15" fmla="*/ 0 h 8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1" h="884">
                  <a:moveTo>
                    <a:pt x="88" y="0"/>
                  </a:moveTo>
                  <a:lnTo>
                    <a:pt x="88" y="717"/>
                  </a:lnTo>
                  <a:lnTo>
                    <a:pt x="0" y="717"/>
                  </a:lnTo>
                  <a:lnTo>
                    <a:pt x="176" y="884"/>
                  </a:lnTo>
                  <a:lnTo>
                    <a:pt x="351" y="717"/>
                  </a:lnTo>
                  <a:lnTo>
                    <a:pt x="263" y="717"/>
                  </a:lnTo>
                  <a:lnTo>
                    <a:pt x="263" y="0"/>
                  </a:lnTo>
                  <a:lnTo>
                    <a:pt x="88" y="0"/>
                  </a:lnTo>
                  <a:close/>
                </a:path>
              </a:pathLst>
            </a:custGeom>
            <a:solidFill>
              <a:schemeClr val="bg1"/>
            </a:solidFill>
            <a:ln w="12700">
              <a:solidFill>
                <a:schemeClr val="bg1">
                  <a:lumMod val="75000"/>
                </a:schemeClr>
              </a:solidFill>
              <a:prstDash val="solid"/>
              <a:round/>
              <a:headEnd/>
              <a:tailEnd/>
            </a:ln>
          </p:spPr>
          <p:txBody>
            <a:bodyPr/>
            <a:lstStyle/>
            <a:p>
              <a:endParaRPr lang="es-ES"/>
            </a:p>
          </p:txBody>
        </p:sp>
      </p:grpSp>
      <p:sp>
        <p:nvSpPr>
          <p:cNvPr id="26" name="Text Box 23"/>
          <p:cNvSpPr txBox="1">
            <a:spLocks noChangeArrowheads="1"/>
          </p:cNvSpPr>
          <p:nvPr/>
        </p:nvSpPr>
        <p:spPr bwMode="auto">
          <a:xfrm>
            <a:off x="6461820" y="4112989"/>
            <a:ext cx="23574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MX" dirty="0">
                <a:solidFill>
                  <a:schemeClr val="tx1">
                    <a:lumMod val="75000"/>
                    <a:lumOff val="25000"/>
                  </a:schemeClr>
                </a:solidFill>
              </a:rPr>
              <a:t>Construcción de una forma de entender la agroecología y los movimientos sociales</a:t>
            </a:r>
            <a:endParaRPr lang="es-ES" dirty="0">
              <a:solidFill>
                <a:schemeClr val="tx1">
                  <a:lumMod val="75000"/>
                  <a:lumOff val="25000"/>
                </a:schemeClr>
              </a:solidFill>
            </a:endParaRPr>
          </a:p>
        </p:txBody>
      </p:sp>
      <p:grpSp>
        <p:nvGrpSpPr>
          <p:cNvPr id="25" name="24 Grupo"/>
          <p:cNvGrpSpPr/>
          <p:nvPr/>
        </p:nvGrpSpPr>
        <p:grpSpPr>
          <a:xfrm>
            <a:off x="6147495" y="2682651"/>
            <a:ext cx="2879725" cy="1316038"/>
            <a:chOff x="6147495" y="2682651"/>
            <a:chExt cx="2879725" cy="1316038"/>
          </a:xfrm>
        </p:grpSpPr>
        <p:sp>
          <p:nvSpPr>
            <p:cNvPr id="27" name="Text Box 28"/>
            <p:cNvSpPr txBox="1">
              <a:spLocks noChangeArrowheads="1"/>
            </p:cNvSpPr>
            <p:nvPr/>
          </p:nvSpPr>
          <p:spPr bwMode="auto">
            <a:xfrm>
              <a:off x="6147495" y="2682651"/>
              <a:ext cx="2879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MX" dirty="0">
                  <a:solidFill>
                    <a:schemeClr val="tx1">
                      <a:lumMod val="75000"/>
                      <a:lumOff val="25000"/>
                    </a:schemeClr>
                  </a:solidFill>
                </a:rPr>
                <a:t>Desde la práctica más que desde la teoría</a:t>
              </a:r>
              <a:endParaRPr lang="es-ES" dirty="0">
                <a:solidFill>
                  <a:schemeClr val="tx1">
                    <a:lumMod val="75000"/>
                    <a:lumOff val="25000"/>
                  </a:schemeClr>
                </a:solidFill>
              </a:endParaRPr>
            </a:p>
          </p:txBody>
        </p:sp>
        <p:sp>
          <p:nvSpPr>
            <p:cNvPr id="28" name="AutoShape 29"/>
            <p:cNvSpPr>
              <a:spLocks noChangeArrowheads="1"/>
            </p:cNvSpPr>
            <p:nvPr/>
          </p:nvSpPr>
          <p:spPr bwMode="auto">
            <a:xfrm>
              <a:off x="7271445" y="3458939"/>
              <a:ext cx="449263" cy="539750"/>
            </a:xfrm>
            <a:prstGeom prst="downArrow">
              <a:avLst>
                <a:gd name="adj1" fmla="val 50000"/>
                <a:gd name="adj2" fmla="val 30035"/>
              </a:avLst>
            </a:prstGeom>
            <a:solidFill>
              <a:schemeClr val="bg1">
                <a:lumMod val="65000"/>
              </a:schemeClr>
            </a:solidFill>
            <a:ln>
              <a:noFill/>
            </a:ln>
            <a:effectLst/>
            <a:extLst/>
          </p:spPr>
          <p:txBody>
            <a:bodyPr wrap="none" anchor="ctr"/>
            <a:lstStyle/>
            <a:p>
              <a:endParaRPr lang="es-ES">
                <a:solidFill>
                  <a:schemeClr val="bg1">
                    <a:lumMod val="50000"/>
                  </a:schemeClr>
                </a:solidFill>
              </a:endParaRPr>
            </a:p>
          </p:txBody>
        </p:sp>
      </p:grpSp>
      <p:sp>
        <p:nvSpPr>
          <p:cNvPr id="31" name="30 CuadroTexto"/>
          <p:cNvSpPr txBox="1"/>
          <p:nvPr/>
        </p:nvSpPr>
        <p:spPr>
          <a:xfrm>
            <a:off x="274540" y="185805"/>
            <a:ext cx="7753843" cy="523220"/>
          </a:xfrm>
          <a:prstGeom prst="rect">
            <a:avLst/>
          </a:prstGeom>
          <a:noFill/>
        </p:spPr>
        <p:txBody>
          <a:bodyPr wrap="square" rtlCol="0">
            <a:spAutoFit/>
          </a:bodyPr>
          <a:lstStyle/>
          <a:p>
            <a:r>
              <a:rPr lang="es-ES" sz="2800" dirty="0">
                <a:solidFill>
                  <a:srgbClr val="4D4D4D"/>
                </a:solidFill>
              </a:rPr>
              <a:t>La construcción de la alternativa</a:t>
            </a:r>
          </a:p>
        </p:txBody>
      </p:sp>
      <p:cxnSp>
        <p:nvCxnSpPr>
          <p:cNvPr id="32" name="31 Conector recto"/>
          <p:cNvCxnSpPr/>
          <p:nvPr/>
        </p:nvCxnSpPr>
        <p:spPr>
          <a:xfrm>
            <a:off x="395536"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a:off x="8139741"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33 Elipse"/>
          <p:cNvSpPr/>
          <p:nvPr/>
        </p:nvSpPr>
        <p:spPr>
          <a:xfrm>
            <a:off x="8283758"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31</a:t>
            </a:r>
            <a:endParaRPr lang="es-ES" sz="1300" dirty="0">
              <a:solidFill>
                <a:schemeClr val="tx1"/>
              </a:solidFill>
            </a:endParaRPr>
          </a:p>
        </p:txBody>
      </p:sp>
    </p:spTree>
    <p:extLst>
      <p:ext uri="{BB962C8B-B14F-4D97-AF65-F5344CB8AC3E}">
        <p14:creationId xmlns:p14="http://schemas.microsoft.com/office/powerpoint/2010/main" val="72073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2339588"/>
            <a:ext cx="4536504" cy="923330"/>
          </a:xfrm>
          <a:prstGeom prst="rect">
            <a:avLst/>
          </a:prstGeom>
          <a:noFill/>
        </p:spPr>
        <p:txBody>
          <a:bodyPr wrap="square" rtlCol="0">
            <a:spAutoFit/>
          </a:bodyPr>
          <a:lstStyle/>
          <a:p>
            <a:r>
              <a:rPr lang="es-ES" i="1" dirty="0"/>
              <a:t>"Una mirada a dos experiencias de cooperativas agroecológicas. Los recorridos y discontinuidades de La Acequia y Hortigas"</a:t>
            </a:r>
          </a:p>
        </p:txBody>
      </p:sp>
      <p:sp>
        <p:nvSpPr>
          <p:cNvPr id="5" name="4 CuadroTexto"/>
          <p:cNvSpPr txBox="1"/>
          <p:nvPr/>
        </p:nvSpPr>
        <p:spPr>
          <a:xfrm>
            <a:off x="395536" y="3491716"/>
            <a:ext cx="3059832" cy="369332"/>
          </a:xfrm>
          <a:prstGeom prst="rect">
            <a:avLst/>
          </a:prstGeom>
          <a:noFill/>
        </p:spPr>
        <p:txBody>
          <a:bodyPr wrap="square" rtlCol="0">
            <a:spAutoFit/>
          </a:bodyPr>
          <a:lstStyle/>
          <a:p>
            <a:r>
              <a:rPr lang="es-ES" dirty="0" smtClean="0"/>
              <a:t>Pablo Saravia Ramos</a:t>
            </a:r>
            <a:endParaRPr lang="es-ES" dirty="0"/>
          </a:p>
        </p:txBody>
      </p:sp>
      <p:cxnSp>
        <p:nvCxnSpPr>
          <p:cNvPr id="8" name="7 Conector recto"/>
          <p:cNvCxnSpPr/>
          <p:nvPr/>
        </p:nvCxnSpPr>
        <p:spPr>
          <a:xfrm>
            <a:off x="395536" y="2060848"/>
            <a:ext cx="496855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395536" y="4077072"/>
            <a:ext cx="496855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0236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7848" y="188640"/>
            <a:ext cx="5716471" cy="523220"/>
          </a:xfrm>
          <a:prstGeom prst="rect">
            <a:avLst/>
          </a:prstGeom>
          <a:noFill/>
        </p:spPr>
        <p:txBody>
          <a:bodyPr wrap="square" rtlCol="0">
            <a:spAutoFit/>
          </a:bodyPr>
          <a:lstStyle/>
          <a:p>
            <a:r>
              <a:rPr lang="es-ES" sz="2800" dirty="0">
                <a:solidFill>
                  <a:srgbClr val="4D4D4D"/>
                </a:solidFill>
              </a:rPr>
              <a:t>Ficha </a:t>
            </a:r>
            <a:r>
              <a:rPr lang="es-ES" sz="2800" dirty="0" smtClean="0">
                <a:solidFill>
                  <a:srgbClr val="4D4D4D"/>
                </a:solidFill>
              </a:rPr>
              <a:t>metodológica: entrevistas</a:t>
            </a:r>
            <a:endParaRPr lang="es-ES" sz="2800" dirty="0">
              <a:solidFill>
                <a:srgbClr val="4D4D4D"/>
              </a:solidFill>
            </a:endParaRPr>
          </a:p>
        </p:txBody>
      </p:sp>
      <p:sp>
        <p:nvSpPr>
          <p:cNvPr id="3" name="2 CuadroTexto"/>
          <p:cNvSpPr txBox="1"/>
          <p:nvPr/>
        </p:nvSpPr>
        <p:spPr>
          <a:xfrm>
            <a:off x="4544161" y="4797152"/>
            <a:ext cx="3988279" cy="1015663"/>
          </a:xfrm>
          <a:prstGeom prst="rect">
            <a:avLst/>
          </a:prstGeom>
          <a:noFill/>
        </p:spPr>
        <p:txBody>
          <a:bodyPr wrap="square" rtlCol="0">
            <a:spAutoFit/>
          </a:bodyPr>
          <a:lstStyle/>
          <a:p>
            <a:r>
              <a:rPr lang="es-MX" sz="2000" dirty="0">
                <a:solidFill>
                  <a:schemeClr val="tx1">
                    <a:lumMod val="75000"/>
                    <a:lumOff val="25000"/>
                  </a:schemeClr>
                </a:solidFill>
              </a:rPr>
              <a:t>Total </a:t>
            </a:r>
            <a:r>
              <a:rPr lang="es-MX" sz="2000" b="1" dirty="0" smtClean="0">
                <a:solidFill>
                  <a:schemeClr val="tx1">
                    <a:lumMod val="75000"/>
                    <a:lumOff val="25000"/>
                  </a:schemeClr>
                </a:solidFill>
              </a:rPr>
              <a:t>48 </a:t>
            </a:r>
            <a:r>
              <a:rPr lang="es-MX" sz="2000" dirty="0">
                <a:solidFill>
                  <a:schemeClr val="tx1">
                    <a:lumMod val="75000"/>
                    <a:lumOff val="25000"/>
                  </a:schemeClr>
                </a:solidFill>
              </a:rPr>
              <a:t>entrevistas: 25 en el caso de la cooperativa Hortigas y 23 para La Acequia</a:t>
            </a:r>
          </a:p>
        </p:txBody>
      </p:sp>
      <p:cxnSp>
        <p:nvCxnSpPr>
          <p:cNvPr id="5" name="4 Conector recto"/>
          <p:cNvCxnSpPr/>
          <p:nvPr/>
        </p:nvCxnSpPr>
        <p:spPr>
          <a:xfrm>
            <a:off x="388844" y="709025"/>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2" descr="C:\Users\Pablo\Desktop\Attachments_2012_10_9\tablas_t pabl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952" y="1124744"/>
            <a:ext cx="7559675" cy="225583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3275856" y="3278594"/>
            <a:ext cx="864096" cy="1446550"/>
          </a:xfrm>
          <a:prstGeom prst="rect">
            <a:avLst/>
          </a:prstGeom>
          <a:noFill/>
        </p:spPr>
        <p:txBody>
          <a:bodyPr wrap="square" rtlCol="0">
            <a:spAutoFit/>
          </a:bodyPr>
          <a:lstStyle/>
          <a:p>
            <a:r>
              <a:rPr lang="es-ES" sz="8800" dirty="0" smtClean="0">
                <a:solidFill>
                  <a:schemeClr val="bg1">
                    <a:lumMod val="50000"/>
                  </a:schemeClr>
                </a:solidFill>
              </a:rPr>
              <a:t>+</a:t>
            </a:r>
            <a:endParaRPr lang="es-ES" sz="1200" dirty="0">
              <a:solidFill>
                <a:schemeClr val="bg1">
                  <a:lumMod val="50000"/>
                </a:schemeClr>
              </a:solidFill>
            </a:endParaRPr>
          </a:p>
        </p:txBody>
      </p:sp>
      <p:sp>
        <p:nvSpPr>
          <p:cNvPr id="8" name="7 CuadroTexto"/>
          <p:cNvSpPr txBox="1"/>
          <p:nvPr/>
        </p:nvSpPr>
        <p:spPr>
          <a:xfrm>
            <a:off x="4660337" y="3733289"/>
            <a:ext cx="2647967" cy="707886"/>
          </a:xfrm>
          <a:prstGeom prst="rect">
            <a:avLst/>
          </a:prstGeom>
          <a:noFill/>
        </p:spPr>
        <p:txBody>
          <a:bodyPr wrap="square" rtlCol="0">
            <a:spAutoFit/>
          </a:bodyPr>
          <a:lstStyle/>
          <a:p>
            <a:r>
              <a:rPr lang="es-ES" sz="2000" dirty="0">
                <a:solidFill>
                  <a:schemeClr val="tx1">
                    <a:lumMod val="75000"/>
                    <a:lumOff val="25000"/>
                  </a:schemeClr>
                </a:solidFill>
              </a:rPr>
              <a:t>12 </a:t>
            </a:r>
            <a:r>
              <a:rPr lang="es-ES" sz="2000" i="1" dirty="0">
                <a:solidFill>
                  <a:schemeClr val="tx1">
                    <a:lumMod val="75000"/>
                    <a:lumOff val="25000"/>
                  </a:schemeClr>
                </a:solidFill>
              </a:rPr>
              <a:t>“Ex – militantes”</a:t>
            </a:r>
          </a:p>
          <a:p>
            <a:r>
              <a:rPr lang="es-ES" sz="2000" dirty="0">
                <a:solidFill>
                  <a:schemeClr val="tx1">
                    <a:lumMod val="75000"/>
                    <a:lumOff val="25000"/>
                  </a:schemeClr>
                </a:solidFill>
              </a:rPr>
              <a:t>10 hortelanos/as</a:t>
            </a:r>
          </a:p>
        </p:txBody>
      </p:sp>
      <p:sp>
        <p:nvSpPr>
          <p:cNvPr id="10" name="9 CuadroTexto"/>
          <p:cNvSpPr txBox="1"/>
          <p:nvPr/>
        </p:nvSpPr>
        <p:spPr>
          <a:xfrm>
            <a:off x="467544" y="5445224"/>
            <a:ext cx="2566335" cy="923330"/>
          </a:xfrm>
          <a:prstGeom prst="rect">
            <a:avLst/>
          </a:prstGeom>
          <a:solidFill>
            <a:schemeClr val="bg1">
              <a:lumMod val="85000"/>
            </a:schemeClr>
          </a:solidFill>
        </p:spPr>
        <p:txBody>
          <a:bodyPr wrap="square" rtlCol="0">
            <a:spAutoFit/>
          </a:bodyPr>
          <a:lstStyle/>
          <a:p>
            <a:pPr algn="ctr"/>
            <a:r>
              <a:rPr lang="es-MX" dirty="0">
                <a:solidFill>
                  <a:schemeClr val="tx1">
                    <a:lumMod val="75000"/>
                    <a:lumOff val="25000"/>
                  </a:schemeClr>
                </a:solidFill>
              </a:rPr>
              <a:t>Entre </a:t>
            </a:r>
            <a:r>
              <a:rPr lang="es-ES_tradnl" dirty="0">
                <a:solidFill>
                  <a:schemeClr val="tx1">
                    <a:lumMod val="75000"/>
                    <a:lumOff val="25000"/>
                  </a:schemeClr>
                </a:solidFill>
              </a:rPr>
              <a:t>el 26 de noviembre de 2009 y 16 de noviembre de 2010</a:t>
            </a:r>
            <a:endParaRPr lang="es-ES" dirty="0">
              <a:solidFill>
                <a:schemeClr val="tx1">
                  <a:lumMod val="75000"/>
                  <a:lumOff val="25000"/>
                </a:schemeClr>
              </a:solidFill>
            </a:endParaRPr>
          </a:p>
        </p:txBody>
      </p:sp>
      <p:sp>
        <p:nvSpPr>
          <p:cNvPr id="11" name="10 CuadroTexto"/>
          <p:cNvSpPr txBox="1"/>
          <p:nvPr/>
        </p:nvSpPr>
        <p:spPr>
          <a:xfrm>
            <a:off x="3275856" y="4365104"/>
            <a:ext cx="864096" cy="1446550"/>
          </a:xfrm>
          <a:prstGeom prst="rect">
            <a:avLst/>
          </a:prstGeom>
          <a:noFill/>
        </p:spPr>
        <p:txBody>
          <a:bodyPr wrap="square" rtlCol="0">
            <a:spAutoFit/>
          </a:bodyPr>
          <a:lstStyle/>
          <a:p>
            <a:r>
              <a:rPr lang="es-ES" sz="8800" dirty="0" smtClean="0">
                <a:solidFill>
                  <a:schemeClr val="bg1">
                    <a:lumMod val="50000"/>
                  </a:schemeClr>
                </a:solidFill>
              </a:rPr>
              <a:t>=</a:t>
            </a:r>
            <a:endParaRPr lang="es-ES" sz="1200" dirty="0">
              <a:solidFill>
                <a:schemeClr val="bg1">
                  <a:lumMod val="50000"/>
                </a:schemeClr>
              </a:solidFill>
            </a:endParaRPr>
          </a:p>
        </p:txBody>
      </p:sp>
      <p:cxnSp>
        <p:nvCxnSpPr>
          <p:cNvPr id="12" name="11 Conector recto"/>
          <p:cNvCxnSpPr/>
          <p:nvPr/>
        </p:nvCxnSpPr>
        <p:spPr>
          <a:xfrm>
            <a:off x="8139741"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12 Elipse"/>
          <p:cNvSpPr/>
          <p:nvPr/>
        </p:nvSpPr>
        <p:spPr>
          <a:xfrm>
            <a:off x="8283758"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33</a:t>
            </a:r>
            <a:endParaRPr lang="es-ES" sz="1300" dirty="0">
              <a:solidFill>
                <a:schemeClr val="tx1"/>
              </a:solidFill>
            </a:endParaRPr>
          </a:p>
        </p:txBody>
      </p:sp>
    </p:spTree>
    <p:extLst>
      <p:ext uri="{BB962C8B-B14F-4D97-AF65-F5344CB8AC3E}">
        <p14:creationId xmlns:p14="http://schemas.microsoft.com/office/powerpoint/2010/main" val="1009239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ablo\Desktop\Attachments_2012_10_9\tablas_t pabl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838" y="1484784"/>
            <a:ext cx="7424737" cy="3717925"/>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67848" y="188640"/>
            <a:ext cx="8480616" cy="523220"/>
          </a:xfrm>
          <a:prstGeom prst="rect">
            <a:avLst/>
          </a:prstGeom>
          <a:noFill/>
        </p:spPr>
        <p:txBody>
          <a:bodyPr wrap="square" rtlCol="0">
            <a:spAutoFit/>
          </a:bodyPr>
          <a:lstStyle/>
          <a:p>
            <a:r>
              <a:rPr lang="es-ES" sz="2800" dirty="0">
                <a:solidFill>
                  <a:srgbClr val="4D4D4D"/>
                </a:solidFill>
              </a:rPr>
              <a:t>Ficha </a:t>
            </a:r>
            <a:r>
              <a:rPr lang="es-ES" sz="2800" dirty="0" smtClean="0">
                <a:solidFill>
                  <a:srgbClr val="4D4D4D"/>
                </a:solidFill>
              </a:rPr>
              <a:t>metodológica: observación participante endógena</a:t>
            </a:r>
            <a:endParaRPr lang="es-ES" sz="2800" dirty="0">
              <a:solidFill>
                <a:srgbClr val="4D4D4D"/>
              </a:solidFill>
            </a:endParaRPr>
          </a:p>
        </p:txBody>
      </p:sp>
      <p:cxnSp>
        <p:nvCxnSpPr>
          <p:cNvPr id="5" name="4 Conector recto"/>
          <p:cNvCxnSpPr/>
          <p:nvPr/>
        </p:nvCxnSpPr>
        <p:spPr>
          <a:xfrm>
            <a:off x="388844" y="709025"/>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8139741"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6 Elipse"/>
          <p:cNvSpPr/>
          <p:nvPr/>
        </p:nvSpPr>
        <p:spPr>
          <a:xfrm>
            <a:off x="8283758"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34</a:t>
            </a:r>
            <a:endParaRPr lang="es-ES" sz="1300" dirty="0">
              <a:solidFill>
                <a:schemeClr val="tx1"/>
              </a:solidFill>
            </a:endParaRPr>
          </a:p>
        </p:txBody>
      </p:sp>
    </p:spTree>
    <p:extLst>
      <p:ext uri="{BB962C8B-B14F-4D97-AF65-F5344CB8AC3E}">
        <p14:creationId xmlns:p14="http://schemas.microsoft.com/office/powerpoint/2010/main" val="38690481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1628800"/>
            <a:ext cx="7272808" cy="4278094"/>
          </a:xfrm>
          <a:prstGeom prst="rect">
            <a:avLst/>
          </a:prstGeom>
          <a:noFill/>
        </p:spPr>
        <p:txBody>
          <a:bodyPr wrap="square" rtlCol="0">
            <a:spAutoFit/>
          </a:bodyPr>
          <a:lstStyle/>
          <a:p>
            <a:pPr marL="400050" indent="-400050">
              <a:spcBef>
                <a:spcPts val="300"/>
              </a:spcBef>
              <a:spcAft>
                <a:spcPts val="300"/>
              </a:spcAft>
              <a:buAutoNum type="romanLcParenR"/>
            </a:pPr>
            <a:r>
              <a:rPr lang="es-MX" sz="2800" dirty="0">
                <a:solidFill>
                  <a:schemeClr val="tx1">
                    <a:lumMod val="75000"/>
                    <a:lumOff val="25000"/>
                  </a:schemeClr>
                </a:solidFill>
              </a:rPr>
              <a:t>declaración de principios o fundamentos de las organizaciones</a:t>
            </a:r>
          </a:p>
          <a:p>
            <a:pPr marL="400050" indent="-400050">
              <a:spcBef>
                <a:spcPts val="300"/>
              </a:spcBef>
              <a:spcAft>
                <a:spcPts val="300"/>
              </a:spcAft>
              <a:buAutoNum type="romanLcParenR"/>
            </a:pPr>
            <a:r>
              <a:rPr lang="es-MX" sz="2800" dirty="0">
                <a:solidFill>
                  <a:schemeClr val="tx1">
                    <a:lumMod val="75000"/>
                    <a:lumOff val="25000"/>
                  </a:schemeClr>
                </a:solidFill>
              </a:rPr>
              <a:t>material de difusión, periódicos o informativos de los colectivos</a:t>
            </a:r>
          </a:p>
          <a:p>
            <a:pPr marL="400050" indent="-400050">
              <a:spcBef>
                <a:spcPts val="300"/>
              </a:spcBef>
              <a:spcAft>
                <a:spcPts val="300"/>
              </a:spcAft>
              <a:buAutoNum type="romanLcParenR"/>
            </a:pPr>
            <a:r>
              <a:rPr lang="es-MX" sz="2800" dirty="0">
                <a:solidFill>
                  <a:schemeClr val="tx1">
                    <a:lumMod val="75000"/>
                    <a:lumOff val="25000"/>
                  </a:schemeClr>
                </a:solidFill>
              </a:rPr>
              <a:t>páginas </a:t>
            </a:r>
            <a:r>
              <a:rPr lang="es-MX" sz="2800" dirty="0" smtClean="0">
                <a:solidFill>
                  <a:schemeClr val="tx1">
                    <a:lumMod val="75000"/>
                    <a:lumOff val="25000"/>
                  </a:schemeClr>
                </a:solidFill>
              </a:rPr>
              <a:t>web </a:t>
            </a:r>
            <a:r>
              <a:rPr lang="es-MX" sz="2800" dirty="0">
                <a:solidFill>
                  <a:schemeClr val="tx1">
                    <a:lumMod val="75000"/>
                    <a:lumOff val="25000"/>
                  </a:schemeClr>
                </a:solidFill>
              </a:rPr>
              <a:t>y </a:t>
            </a:r>
            <a:r>
              <a:rPr lang="es-MX" sz="2800" dirty="0" smtClean="0">
                <a:solidFill>
                  <a:schemeClr val="tx1">
                    <a:lumMod val="75000"/>
                    <a:lumOff val="25000"/>
                  </a:schemeClr>
                </a:solidFill>
              </a:rPr>
              <a:t>blog</a:t>
            </a:r>
            <a:endParaRPr lang="es-MX" sz="2800" dirty="0">
              <a:solidFill>
                <a:schemeClr val="tx1">
                  <a:lumMod val="75000"/>
                  <a:lumOff val="25000"/>
                </a:schemeClr>
              </a:solidFill>
            </a:endParaRPr>
          </a:p>
          <a:p>
            <a:pPr marL="400050" indent="-400050">
              <a:spcBef>
                <a:spcPts val="300"/>
              </a:spcBef>
              <a:spcAft>
                <a:spcPts val="300"/>
              </a:spcAft>
              <a:buAutoNum type="romanLcParenR"/>
            </a:pPr>
            <a:r>
              <a:rPr lang="es-MX" sz="2800" dirty="0">
                <a:solidFill>
                  <a:schemeClr val="tx1">
                    <a:lumMod val="75000"/>
                    <a:lumOff val="25000"/>
                  </a:schemeClr>
                </a:solidFill>
              </a:rPr>
              <a:t>documentos analíticos producidos por los colectivos</a:t>
            </a:r>
          </a:p>
          <a:p>
            <a:pPr marL="400050" indent="-400050">
              <a:spcBef>
                <a:spcPts val="300"/>
              </a:spcBef>
              <a:spcAft>
                <a:spcPts val="300"/>
              </a:spcAft>
              <a:buAutoNum type="romanLcParenR"/>
            </a:pPr>
            <a:r>
              <a:rPr lang="es-MX" sz="2800" dirty="0">
                <a:solidFill>
                  <a:schemeClr val="tx1">
                    <a:lumMod val="75000"/>
                    <a:lumOff val="25000"/>
                  </a:schemeClr>
                </a:solidFill>
              </a:rPr>
              <a:t>actas de asambleas generales/extraordinarias y de </a:t>
            </a:r>
            <a:r>
              <a:rPr lang="es-MX" sz="2800" dirty="0" smtClean="0">
                <a:solidFill>
                  <a:schemeClr val="tx1">
                    <a:lumMod val="75000"/>
                    <a:lumOff val="25000"/>
                  </a:schemeClr>
                </a:solidFill>
              </a:rPr>
              <a:t>representantes</a:t>
            </a:r>
            <a:endParaRPr lang="es-ES" sz="2800" dirty="0">
              <a:solidFill>
                <a:schemeClr val="tx1">
                  <a:lumMod val="75000"/>
                  <a:lumOff val="25000"/>
                </a:schemeClr>
              </a:solidFill>
            </a:endParaRPr>
          </a:p>
        </p:txBody>
      </p:sp>
      <p:sp>
        <p:nvSpPr>
          <p:cNvPr id="3" name="2 CuadroTexto"/>
          <p:cNvSpPr txBox="1"/>
          <p:nvPr/>
        </p:nvSpPr>
        <p:spPr>
          <a:xfrm>
            <a:off x="267848" y="188640"/>
            <a:ext cx="8480616" cy="523220"/>
          </a:xfrm>
          <a:prstGeom prst="rect">
            <a:avLst/>
          </a:prstGeom>
          <a:noFill/>
        </p:spPr>
        <p:txBody>
          <a:bodyPr wrap="square" rtlCol="0">
            <a:spAutoFit/>
          </a:bodyPr>
          <a:lstStyle/>
          <a:p>
            <a:r>
              <a:rPr lang="es-ES" sz="2800" dirty="0">
                <a:solidFill>
                  <a:srgbClr val="4D4D4D"/>
                </a:solidFill>
              </a:rPr>
              <a:t>Ficha </a:t>
            </a:r>
            <a:r>
              <a:rPr lang="es-ES" sz="2800" dirty="0" smtClean="0">
                <a:solidFill>
                  <a:srgbClr val="4D4D4D"/>
                </a:solidFill>
              </a:rPr>
              <a:t>metodológica: material secundario</a:t>
            </a:r>
            <a:endParaRPr lang="es-ES" sz="2800" dirty="0">
              <a:solidFill>
                <a:srgbClr val="4D4D4D"/>
              </a:solidFill>
            </a:endParaRPr>
          </a:p>
        </p:txBody>
      </p:sp>
      <p:cxnSp>
        <p:nvCxnSpPr>
          <p:cNvPr id="4" name="3 Conector recto"/>
          <p:cNvCxnSpPr/>
          <p:nvPr/>
        </p:nvCxnSpPr>
        <p:spPr>
          <a:xfrm>
            <a:off x="388844" y="709025"/>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8139741"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5 Elipse"/>
          <p:cNvSpPr/>
          <p:nvPr/>
        </p:nvSpPr>
        <p:spPr>
          <a:xfrm>
            <a:off x="8283758"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35</a:t>
            </a:r>
            <a:endParaRPr lang="es-ES" sz="1300" dirty="0">
              <a:solidFill>
                <a:schemeClr val="tx1"/>
              </a:solidFill>
            </a:endParaRPr>
          </a:p>
        </p:txBody>
      </p:sp>
    </p:spTree>
    <p:extLst>
      <p:ext uri="{BB962C8B-B14F-4D97-AF65-F5344CB8AC3E}">
        <p14:creationId xmlns:p14="http://schemas.microsoft.com/office/powerpoint/2010/main" val="8851378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67849" y="185805"/>
            <a:ext cx="8382424" cy="523220"/>
          </a:xfrm>
          <a:prstGeom prst="rect">
            <a:avLst/>
          </a:prstGeom>
          <a:noFill/>
        </p:spPr>
        <p:txBody>
          <a:bodyPr wrap="square" rtlCol="0">
            <a:spAutoFit/>
          </a:bodyPr>
          <a:lstStyle/>
          <a:p>
            <a:r>
              <a:rPr lang="es-ES" sz="2800" dirty="0" smtClean="0">
                <a:solidFill>
                  <a:srgbClr val="4D4D4D"/>
                </a:solidFill>
              </a:rPr>
              <a:t>El proceso de investigación. Cómo se llegan a los datos…</a:t>
            </a:r>
            <a:endParaRPr lang="es-ES" sz="2800" dirty="0">
              <a:solidFill>
                <a:srgbClr val="4D4D4D"/>
              </a:solidFill>
            </a:endParaRPr>
          </a:p>
        </p:txBody>
      </p:sp>
      <p:sp>
        <p:nvSpPr>
          <p:cNvPr id="6" name="5 CuadroTexto"/>
          <p:cNvSpPr txBox="1"/>
          <p:nvPr/>
        </p:nvSpPr>
        <p:spPr>
          <a:xfrm>
            <a:off x="2945312" y="2348880"/>
            <a:ext cx="3240360" cy="1015663"/>
          </a:xfrm>
          <a:prstGeom prst="rect">
            <a:avLst/>
          </a:prstGeom>
          <a:noFill/>
        </p:spPr>
        <p:txBody>
          <a:bodyPr wrap="square" rtlCol="0">
            <a:spAutoFit/>
          </a:bodyPr>
          <a:lstStyle/>
          <a:p>
            <a:r>
              <a:rPr lang="es-ES" sz="2000" dirty="0" smtClean="0">
                <a:solidFill>
                  <a:prstClr val="black">
                    <a:lumMod val="75000"/>
                    <a:lumOff val="25000"/>
                  </a:prstClr>
                </a:solidFill>
              </a:rPr>
              <a:t>La estructura completa está en constante cambio y es flexible. </a:t>
            </a:r>
            <a:endParaRPr lang="es-ES" sz="2000" dirty="0">
              <a:solidFill>
                <a:prstClr val="black">
                  <a:lumMod val="75000"/>
                  <a:lumOff val="25000"/>
                </a:prstClr>
              </a:solidFill>
            </a:endParaRPr>
          </a:p>
        </p:txBody>
      </p:sp>
      <p:sp>
        <p:nvSpPr>
          <p:cNvPr id="7" name="6 CuadroTexto"/>
          <p:cNvSpPr txBox="1"/>
          <p:nvPr/>
        </p:nvSpPr>
        <p:spPr>
          <a:xfrm>
            <a:off x="6372202" y="2060848"/>
            <a:ext cx="1584176" cy="646331"/>
          </a:xfrm>
          <a:prstGeom prst="rect">
            <a:avLst/>
          </a:prstGeom>
          <a:gradFill flip="none" rotWithShape="1">
            <a:gsLst>
              <a:gs pos="0">
                <a:schemeClr val="bg1">
                  <a:lumMod val="85000"/>
                </a:schemeClr>
              </a:gs>
              <a:gs pos="100000">
                <a:schemeClr val="accent1">
                  <a:tint val="23500"/>
                  <a:satMod val="160000"/>
                </a:schemeClr>
              </a:gs>
            </a:gsLst>
            <a:lin ang="2700000" scaled="1"/>
            <a:tileRect/>
          </a:gradFill>
        </p:spPr>
        <p:txBody>
          <a:bodyPr wrap="square" rtlCol="0">
            <a:spAutoFit/>
          </a:bodyPr>
          <a:lstStyle/>
          <a:p>
            <a:pPr algn="ctr"/>
            <a:r>
              <a:rPr lang="es-ES" i="1" dirty="0" smtClean="0">
                <a:solidFill>
                  <a:prstClr val="black"/>
                </a:solidFill>
              </a:rPr>
              <a:t>Afecta a la investigación</a:t>
            </a:r>
            <a:endParaRPr lang="es-ES" i="1" dirty="0">
              <a:solidFill>
                <a:prstClr val="black"/>
              </a:solidFill>
            </a:endParaRPr>
          </a:p>
        </p:txBody>
      </p:sp>
      <p:sp>
        <p:nvSpPr>
          <p:cNvPr id="8" name="7 CuadroTexto"/>
          <p:cNvSpPr txBox="1"/>
          <p:nvPr/>
        </p:nvSpPr>
        <p:spPr>
          <a:xfrm>
            <a:off x="1043608" y="2080658"/>
            <a:ext cx="1656185" cy="646331"/>
          </a:xfrm>
          <a:prstGeom prst="rect">
            <a:avLst/>
          </a:prstGeom>
          <a:gradFill flip="none" rotWithShape="1">
            <a:gsLst>
              <a:gs pos="0">
                <a:schemeClr val="bg1">
                  <a:lumMod val="85000"/>
                </a:schemeClr>
              </a:gs>
              <a:gs pos="100000">
                <a:schemeClr val="accent1">
                  <a:tint val="23500"/>
                  <a:satMod val="160000"/>
                </a:schemeClr>
              </a:gs>
            </a:gsLst>
            <a:lin ang="2700000" scaled="1"/>
            <a:tileRect/>
          </a:gradFill>
        </p:spPr>
        <p:txBody>
          <a:bodyPr wrap="square" rtlCol="0">
            <a:spAutoFit/>
          </a:bodyPr>
          <a:lstStyle/>
          <a:p>
            <a:pPr algn="ctr"/>
            <a:r>
              <a:rPr lang="es-ES" i="1" dirty="0" smtClean="0">
                <a:solidFill>
                  <a:prstClr val="black"/>
                </a:solidFill>
              </a:rPr>
              <a:t>Afecta al investigador</a:t>
            </a:r>
            <a:endParaRPr lang="es-ES" i="1" dirty="0">
              <a:solidFill>
                <a:prstClr val="black"/>
              </a:solidFill>
            </a:endParaRPr>
          </a:p>
        </p:txBody>
      </p:sp>
      <p:sp>
        <p:nvSpPr>
          <p:cNvPr id="9" name="8 CuadroTexto"/>
          <p:cNvSpPr txBox="1"/>
          <p:nvPr/>
        </p:nvSpPr>
        <p:spPr>
          <a:xfrm>
            <a:off x="611561" y="3794264"/>
            <a:ext cx="8038712" cy="1569660"/>
          </a:xfrm>
          <a:prstGeom prst="rect">
            <a:avLst/>
          </a:prstGeom>
          <a:noFill/>
        </p:spPr>
        <p:txBody>
          <a:bodyPr wrap="square" rtlCol="0">
            <a:spAutoFit/>
          </a:bodyPr>
          <a:lstStyle/>
          <a:p>
            <a:pPr marL="342900" indent="-342900">
              <a:buFont typeface="Wingdings" pitchFamily="2" charset="2"/>
              <a:buChar char="ü"/>
            </a:pPr>
            <a:r>
              <a:rPr lang="es-ES" sz="2400" dirty="0" smtClean="0">
                <a:solidFill>
                  <a:prstClr val="black">
                    <a:lumMod val="75000"/>
                    <a:lumOff val="25000"/>
                  </a:prstClr>
                </a:solidFill>
              </a:rPr>
              <a:t>Preguntar es más importante que predicar…</a:t>
            </a:r>
          </a:p>
          <a:p>
            <a:pPr marL="342900" indent="-342900">
              <a:buFont typeface="Wingdings" pitchFamily="2" charset="2"/>
              <a:buChar char="ü"/>
            </a:pPr>
            <a:r>
              <a:rPr lang="es-ES" sz="2400" dirty="0">
                <a:solidFill>
                  <a:prstClr val="black">
                    <a:lumMod val="75000"/>
                    <a:lumOff val="25000"/>
                  </a:prstClr>
                </a:solidFill>
              </a:rPr>
              <a:t>Abierto a las influencias del medio…</a:t>
            </a:r>
          </a:p>
          <a:p>
            <a:pPr marL="342900" indent="-342900">
              <a:buFont typeface="Wingdings" pitchFamily="2" charset="2"/>
              <a:buChar char="ü"/>
            </a:pPr>
            <a:r>
              <a:rPr lang="es-ES" sz="2400" dirty="0">
                <a:solidFill>
                  <a:prstClr val="black">
                    <a:lumMod val="75000"/>
                    <a:lumOff val="25000"/>
                  </a:prstClr>
                </a:solidFill>
              </a:rPr>
              <a:t>El investigador se funde con el medio y desaparece en él...</a:t>
            </a:r>
          </a:p>
          <a:p>
            <a:pPr marL="342900" indent="-342900">
              <a:buFont typeface="Wingdings" pitchFamily="2" charset="2"/>
              <a:buChar char="ü"/>
            </a:pPr>
            <a:r>
              <a:rPr lang="es-ES" sz="2400" dirty="0">
                <a:solidFill>
                  <a:prstClr val="black">
                    <a:lumMod val="75000"/>
                    <a:lumOff val="25000"/>
                  </a:prstClr>
                </a:solidFill>
              </a:rPr>
              <a:t>Traducción del sujeto investigado</a:t>
            </a:r>
            <a:r>
              <a:rPr lang="es-ES" sz="2400" dirty="0" smtClean="0">
                <a:solidFill>
                  <a:prstClr val="black">
                    <a:lumMod val="75000"/>
                    <a:lumOff val="25000"/>
                  </a:prstClr>
                </a:solidFill>
              </a:rPr>
              <a:t>…</a:t>
            </a:r>
            <a:endParaRPr lang="es-ES" sz="2400" dirty="0">
              <a:solidFill>
                <a:prstClr val="black">
                  <a:lumMod val="75000"/>
                  <a:lumOff val="25000"/>
                </a:prstClr>
              </a:solidFill>
            </a:endParaRPr>
          </a:p>
        </p:txBody>
      </p:sp>
      <p:sp>
        <p:nvSpPr>
          <p:cNvPr id="14" name="13 CuadroTexto"/>
          <p:cNvSpPr txBox="1"/>
          <p:nvPr/>
        </p:nvSpPr>
        <p:spPr>
          <a:xfrm>
            <a:off x="2945312" y="1628800"/>
            <a:ext cx="3240360" cy="707886"/>
          </a:xfrm>
          <a:prstGeom prst="rect">
            <a:avLst/>
          </a:prstGeom>
          <a:noFill/>
        </p:spPr>
        <p:txBody>
          <a:bodyPr wrap="square" rtlCol="0">
            <a:spAutoFit/>
          </a:bodyPr>
          <a:lstStyle/>
          <a:p>
            <a:r>
              <a:rPr lang="es-ES" sz="2000" dirty="0" smtClean="0">
                <a:solidFill>
                  <a:prstClr val="black">
                    <a:lumMod val="75000"/>
                    <a:lumOff val="25000"/>
                  </a:prstClr>
                </a:solidFill>
              </a:rPr>
              <a:t>El </a:t>
            </a:r>
            <a:r>
              <a:rPr lang="es-ES" sz="2000" i="1" dirty="0">
                <a:solidFill>
                  <a:prstClr val="black">
                    <a:lumMod val="75000"/>
                    <a:lumOff val="25000"/>
                  </a:prstClr>
                </a:solidFill>
              </a:rPr>
              <a:t>“ </a:t>
            </a:r>
            <a:r>
              <a:rPr lang="es-ES" sz="2000" i="1" dirty="0" smtClean="0">
                <a:solidFill>
                  <a:prstClr val="black">
                    <a:lumMod val="75000"/>
                    <a:lumOff val="25000"/>
                  </a:prstClr>
                </a:solidFill>
              </a:rPr>
              <a:t>ser parte”</a:t>
            </a:r>
            <a:r>
              <a:rPr lang="es-ES" sz="2000" dirty="0" smtClean="0">
                <a:solidFill>
                  <a:prstClr val="black">
                    <a:lumMod val="75000"/>
                    <a:lumOff val="25000"/>
                  </a:prstClr>
                </a:solidFill>
              </a:rPr>
              <a:t> condicionó el proceso en su conjunto</a:t>
            </a:r>
            <a:endParaRPr lang="es-ES" sz="2000" dirty="0">
              <a:solidFill>
                <a:prstClr val="black">
                  <a:lumMod val="75000"/>
                  <a:lumOff val="25000"/>
                </a:prstClr>
              </a:solidFill>
            </a:endParaRPr>
          </a:p>
        </p:txBody>
      </p:sp>
      <p:cxnSp>
        <p:nvCxnSpPr>
          <p:cNvPr id="3" name="2 Conector recto"/>
          <p:cNvCxnSpPr/>
          <p:nvPr/>
        </p:nvCxnSpPr>
        <p:spPr>
          <a:xfrm>
            <a:off x="395536" y="741683"/>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8133050"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10 Elipse"/>
          <p:cNvSpPr/>
          <p:nvPr/>
        </p:nvSpPr>
        <p:spPr>
          <a:xfrm>
            <a:off x="8277067"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prstClr val="black"/>
                </a:solidFill>
              </a:rPr>
              <a:t>36</a:t>
            </a:r>
            <a:endParaRPr lang="es-ES" sz="1300" dirty="0">
              <a:solidFill>
                <a:prstClr val="black"/>
              </a:solidFill>
            </a:endParaRPr>
          </a:p>
        </p:txBody>
      </p:sp>
    </p:spTree>
    <p:extLst>
      <p:ext uri="{BB962C8B-B14F-4D97-AF65-F5344CB8AC3E}">
        <p14:creationId xmlns:p14="http://schemas.microsoft.com/office/powerpoint/2010/main" val="379837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fade">
                                      <p:cBhvr>
                                        <p:cTn id="35" dur="500"/>
                                        <p:tgtEl>
                                          <p:spTgt spid="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fade">
                                      <p:cBhvr>
                                        <p:cTn id="4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build="p"/>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0870" y="188640"/>
            <a:ext cx="8496944" cy="523220"/>
          </a:xfrm>
          <a:prstGeom prst="rect">
            <a:avLst/>
          </a:prstGeom>
          <a:noFill/>
        </p:spPr>
        <p:txBody>
          <a:bodyPr wrap="square" rtlCol="0">
            <a:spAutoFit/>
          </a:bodyPr>
          <a:lstStyle/>
          <a:p>
            <a:r>
              <a:rPr lang="es-ES" sz="2800" dirty="0" smtClean="0">
                <a:solidFill>
                  <a:srgbClr val="4D4D4D"/>
                </a:solidFill>
              </a:rPr>
              <a:t>Y al final que se hace con los datos…</a:t>
            </a:r>
            <a:endParaRPr lang="es-ES" sz="2800" dirty="0">
              <a:solidFill>
                <a:srgbClr val="4D4D4D"/>
              </a:solidFill>
            </a:endParaRPr>
          </a:p>
        </p:txBody>
      </p:sp>
      <p:pic>
        <p:nvPicPr>
          <p:cNvPr id="2050" name="Picture 2" descr="C:\Users\Pablo\Desktop\esquemas t_pablo\esquemas t_pablo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951443"/>
            <a:ext cx="6408712" cy="5659683"/>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076056" y="838453"/>
            <a:ext cx="3096344" cy="1015663"/>
          </a:xfrm>
          <a:prstGeom prst="rect">
            <a:avLst/>
          </a:prstGeom>
          <a:noFill/>
        </p:spPr>
        <p:txBody>
          <a:bodyPr wrap="square" rtlCol="0">
            <a:spAutoFit/>
          </a:bodyPr>
          <a:lstStyle/>
          <a:p>
            <a:r>
              <a:rPr lang="es-ES" sz="2000" dirty="0" smtClean="0">
                <a:solidFill>
                  <a:prstClr val="black">
                    <a:lumMod val="75000"/>
                    <a:lumOff val="25000"/>
                  </a:prstClr>
                </a:solidFill>
              </a:rPr>
              <a:t>Visitas a terreno, entrevistas, lectura del material secundario</a:t>
            </a:r>
            <a:endParaRPr lang="es-ES" sz="2000" dirty="0">
              <a:solidFill>
                <a:prstClr val="black">
                  <a:lumMod val="75000"/>
                  <a:lumOff val="25000"/>
                </a:prstClr>
              </a:solidFill>
            </a:endParaRPr>
          </a:p>
        </p:txBody>
      </p:sp>
      <p:sp>
        <p:nvSpPr>
          <p:cNvPr id="6" name="5 CuadroTexto"/>
          <p:cNvSpPr txBox="1"/>
          <p:nvPr/>
        </p:nvSpPr>
        <p:spPr>
          <a:xfrm>
            <a:off x="35496" y="2348880"/>
            <a:ext cx="2122763" cy="1015663"/>
          </a:xfrm>
          <a:prstGeom prst="rect">
            <a:avLst/>
          </a:prstGeom>
          <a:noFill/>
        </p:spPr>
        <p:txBody>
          <a:bodyPr wrap="square" rtlCol="0">
            <a:spAutoFit/>
          </a:bodyPr>
          <a:lstStyle/>
          <a:p>
            <a:r>
              <a:rPr lang="es-ES" sz="2000" dirty="0" smtClean="0">
                <a:solidFill>
                  <a:prstClr val="black">
                    <a:lumMod val="75000"/>
                    <a:lumOff val="25000"/>
                  </a:prstClr>
                </a:solidFill>
              </a:rPr>
              <a:t>Todo el material se ordena y se clasifica</a:t>
            </a:r>
            <a:endParaRPr lang="es-ES" sz="2000" dirty="0">
              <a:solidFill>
                <a:prstClr val="black">
                  <a:lumMod val="75000"/>
                  <a:lumOff val="25000"/>
                </a:prstClr>
              </a:solidFill>
            </a:endParaRPr>
          </a:p>
        </p:txBody>
      </p:sp>
      <p:sp>
        <p:nvSpPr>
          <p:cNvPr id="8" name="7 CuadroTexto"/>
          <p:cNvSpPr txBox="1"/>
          <p:nvPr/>
        </p:nvSpPr>
        <p:spPr>
          <a:xfrm>
            <a:off x="179512" y="5602014"/>
            <a:ext cx="2376512" cy="1015663"/>
          </a:xfrm>
          <a:prstGeom prst="rect">
            <a:avLst/>
          </a:prstGeom>
          <a:noFill/>
        </p:spPr>
        <p:txBody>
          <a:bodyPr wrap="square" rtlCol="0">
            <a:spAutoFit/>
          </a:bodyPr>
          <a:lstStyle/>
          <a:p>
            <a:r>
              <a:rPr lang="es-ES" sz="2000" dirty="0" smtClean="0">
                <a:solidFill>
                  <a:prstClr val="black">
                    <a:lumMod val="75000"/>
                    <a:lumOff val="25000"/>
                  </a:prstClr>
                </a:solidFill>
              </a:rPr>
              <a:t>Se lee, se vuelve a la fuente y se vuelve a leer</a:t>
            </a:r>
            <a:endParaRPr lang="es-ES" sz="2000" dirty="0">
              <a:solidFill>
                <a:prstClr val="black">
                  <a:lumMod val="75000"/>
                  <a:lumOff val="25000"/>
                </a:prstClr>
              </a:solidFill>
            </a:endParaRPr>
          </a:p>
        </p:txBody>
      </p:sp>
      <p:sp>
        <p:nvSpPr>
          <p:cNvPr id="9" name="8 CuadroTexto"/>
          <p:cNvSpPr txBox="1"/>
          <p:nvPr/>
        </p:nvSpPr>
        <p:spPr>
          <a:xfrm>
            <a:off x="6372200" y="5437673"/>
            <a:ext cx="2448272" cy="1015663"/>
          </a:xfrm>
          <a:prstGeom prst="rect">
            <a:avLst/>
          </a:prstGeom>
          <a:noFill/>
        </p:spPr>
        <p:txBody>
          <a:bodyPr wrap="square" rtlCol="0">
            <a:spAutoFit/>
          </a:bodyPr>
          <a:lstStyle/>
          <a:p>
            <a:r>
              <a:rPr lang="es-ES" sz="2000" dirty="0" smtClean="0">
                <a:solidFill>
                  <a:prstClr val="black">
                    <a:lumMod val="75000"/>
                    <a:lumOff val="25000"/>
                  </a:prstClr>
                </a:solidFill>
              </a:rPr>
              <a:t>Se definen conceptos e interpretaciones integradoras</a:t>
            </a:r>
            <a:endParaRPr lang="es-ES" sz="2000" dirty="0">
              <a:solidFill>
                <a:prstClr val="black">
                  <a:lumMod val="75000"/>
                  <a:lumOff val="25000"/>
                </a:prstClr>
              </a:solidFill>
            </a:endParaRPr>
          </a:p>
        </p:txBody>
      </p:sp>
      <p:sp>
        <p:nvSpPr>
          <p:cNvPr id="10" name="9 CuadroTexto"/>
          <p:cNvSpPr txBox="1"/>
          <p:nvPr/>
        </p:nvSpPr>
        <p:spPr>
          <a:xfrm>
            <a:off x="7236296" y="2465601"/>
            <a:ext cx="1872208" cy="1323439"/>
          </a:xfrm>
          <a:prstGeom prst="rect">
            <a:avLst/>
          </a:prstGeom>
          <a:noFill/>
        </p:spPr>
        <p:txBody>
          <a:bodyPr wrap="square" rtlCol="0">
            <a:spAutoFit/>
          </a:bodyPr>
          <a:lstStyle/>
          <a:p>
            <a:r>
              <a:rPr lang="es-ES" sz="2000" dirty="0" smtClean="0">
                <a:solidFill>
                  <a:prstClr val="black">
                    <a:lumMod val="75000"/>
                    <a:lumOff val="25000"/>
                  </a:prstClr>
                </a:solidFill>
              </a:rPr>
              <a:t>Se vuelve a escuchar al actor en movimiento</a:t>
            </a:r>
            <a:endParaRPr lang="es-ES" sz="2000" dirty="0">
              <a:solidFill>
                <a:prstClr val="black">
                  <a:lumMod val="75000"/>
                  <a:lumOff val="25000"/>
                </a:prstClr>
              </a:solidFill>
            </a:endParaRPr>
          </a:p>
        </p:txBody>
      </p:sp>
      <p:cxnSp>
        <p:nvCxnSpPr>
          <p:cNvPr id="11" name="10 Conector recto"/>
          <p:cNvCxnSpPr/>
          <p:nvPr/>
        </p:nvCxnSpPr>
        <p:spPr>
          <a:xfrm>
            <a:off x="385899"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8049985" y="6273316"/>
            <a:ext cx="110892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12 Elipse"/>
          <p:cNvSpPr/>
          <p:nvPr/>
        </p:nvSpPr>
        <p:spPr>
          <a:xfrm>
            <a:off x="8219205" y="6126471"/>
            <a:ext cx="554462"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prstClr val="black"/>
                </a:solidFill>
              </a:rPr>
              <a:t>37</a:t>
            </a:r>
            <a:endParaRPr lang="es-ES" sz="1300" dirty="0">
              <a:solidFill>
                <a:prstClr val="black"/>
              </a:solidFill>
            </a:endParaRPr>
          </a:p>
        </p:txBody>
      </p:sp>
    </p:spTree>
    <p:extLst>
      <p:ext uri="{BB962C8B-B14F-4D97-AF65-F5344CB8AC3E}">
        <p14:creationId xmlns:p14="http://schemas.microsoft.com/office/powerpoint/2010/main" val="311339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7849" y="188640"/>
            <a:ext cx="6984776" cy="523220"/>
          </a:xfrm>
          <a:prstGeom prst="rect">
            <a:avLst/>
          </a:prstGeom>
          <a:noFill/>
        </p:spPr>
        <p:txBody>
          <a:bodyPr wrap="square" rtlCol="0">
            <a:spAutoFit/>
          </a:bodyPr>
          <a:lstStyle/>
          <a:p>
            <a:r>
              <a:rPr lang="es-ES" sz="2800" dirty="0" smtClean="0">
                <a:solidFill>
                  <a:srgbClr val="4D4D4D"/>
                </a:solidFill>
              </a:rPr>
              <a:t>En que se transforman los datos</a:t>
            </a:r>
            <a:endParaRPr lang="es-ES" sz="2800" dirty="0">
              <a:solidFill>
                <a:srgbClr val="4D4D4D"/>
              </a:solidFill>
            </a:endParaRPr>
          </a:p>
        </p:txBody>
      </p:sp>
      <p:sp>
        <p:nvSpPr>
          <p:cNvPr id="4" name="3 CuadroTexto"/>
          <p:cNvSpPr txBox="1"/>
          <p:nvPr/>
        </p:nvSpPr>
        <p:spPr>
          <a:xfrm>
            <a:off x="480928" y="1340768"/>
            <a:ext cx="8176254" cy="4893647"/>
          </a:xfrm>
          <a:prstGeom prst="rect">
            <a:avLst/>
          </a:prstGeom>
          <a:noFill/>
        </p:spPr>
        <p:txBody>
          <a:bodyPr wrap="square" rtlCol="0">
            <a:spAutoFit/>
          </a:bodyPr>
          <a:lstStyle/>
          <a:p>
            <a:pPr marL="342900" indent="-342900">
              <a:spcBef>
                <a:spcPts val="600"/>
              </a:spcBef>
              <a:spcAft>
                <a:spcPts val="600"/>
              </a:spcAft>
              <a:buClr>
                <a:srgbClr val="4D4D4D"/>
              </a:buClr>
              <a:buSzPct val="110000"/>
              <a:buFont typeface="Calibri" pitchFamily="34" charset="0"/>
              <a:buChar char="›"/>
            </a:pPr>
            <a:r>
              <a:rPr lang="es-ES" sz="2200" b="1" dirty="0" smtClean="0">
                <a:solidFill>
                  <a:srgbClr val="C00000"/>
                </a:solidFill>
              </a:rPr>
              <a:t>Introducción</a:t>
            </a:r>
            <a:r>
              <a:rPr lang="es-ES" sz="2200" dirty="0" smtClean="0">
                <a:solidFill>
                  <a:prstClr val="black">
                    <a:lumMod val="75000"/>
                    <a:lumOff val="25000"/>
                  </a:prstClr>
                </a:solidFill>
              </a:rPr>
              <a:t> al complejo mundo de las cooperativas</a:t>
            </a:r>
          </a:p>
          <a:p>
            <a:pPr marL="342900" indent="-342900">
              <a:spcBef>
                <a:spcPts val="600"/>
              </a:spcBef>
              <a:spcAft>
                <a:spcPts val="600"/>
              </a:spcAft>
              <a:buClr>
                <a:srgbClr val="4D4D4D"/>
              </a:buClr>
              <a:buSzPct val="110000"/>
              <a:buFont typeface="Calibri" pitchFamily="34" charset="0"/>
              <a:buChar char="›"/>
            </a:pPr>
            <a:r>
              <a:rPr lang="es-ES" sz="2200" dirty="0" smtClean="0">
                <a:solidFill>
                  <a:prstClr val="black">
                    <a:lumMod val="75000"/>
                    <a:lumOff val="25000"/>
                  </a:prstClr>
                </a:solidFill>
              </a:rPr>
              <a:t>La construcción de una </a:t>
            </a:r>
            <a:r>
              <a:rPr lang="es-ES" sz="2200" b="1" dirty="0" smtClean="0">
                <a:solidFill>
                  <a:srgbClr val="C00000"/>
                </a:solidFill>
              </a:rPr>
              <a:t>historiografía</a:t>
            </a:r>
            <a:r>
              <a:rPr lang="es-ES" sz="2200" dirty="0" smtClean="0">
                <a:solidFill>
                  <a:prstClr val="black">
                    <a:lumMod val="75000"/>
                    <a:lumOff val="25000"/>
                  </a:prstClr>
                </a:solidFill>
              </a:rPr>
              <a:t> de las cooperativas a través de sus </a:t>
            </a:r>
            <a:r>
              <a:rPr lang="es-ES" sz="2200" i="1" dirty="0" smtClean="0">
                <a:solidFill>
                  <a:prstClr val="black">
                    <a:lumMod val="75000"/>
                    <a:lumOff val="25000"/>
                  </a:prstClr>
                </a:solidFill>
              </a:rPr>
              <a:t>“grandes”</a:t>
            </a:r>
            <a:r>
              <a:rPr lang="es-ES" sz="2200" dirty="0" smtClean="0">
                <a:solidFill>
                  <a:prstClr val="black">
                    <a:lumMod val="75000"/>
                    <a:lumOff val="25000"/>
                  </a:prstClr>
                </a:solidFill>
              </a:rPr>
              <a:t> debates</a:t>
            </a:r>
          </a:p>
          <a:p>
            <a:pPr marL="342900" indent="-342900">
              <a:spcBef>
                <a:spcPts val="600"/>
              </a:spcBef>
              <a:spcAft>
                <a:spcPts val="600"/>
              </a:spcAft>
              <a:buClr>
                <a:srgbClr val="4D4D4D"/>
              </a:buClr>
              <a:buSzPct val="110000"/>
              <a:buFont typeface="Calibri" pitchFamily="34" charset="0"/>
              <a:buChar char="›"/>
            </a:pPr>
            <a:r>
              <a:rPr lang="es-ES" sz="2200" dirty="0" smtClean="0">
                <a:solidFill>
                  <a:prstClr val="black">
                    <a:lumMod val="75000"/>
                    <a:lumOff val="25000"/>
                  </a:prstClr>
                </a:solidFill>
              </a:rPr>
              <a:t>Interrogantes, desafíos y avances del modelo </a:t>
            </a:r>
            <a:r>
              <a:rPr lang="es-ES" sz="2200" b="1" dirty="0" smtClean="0">
                <a:solidFill>
                  <a:srgbClr val="C00000"/>
                </a:solidFill>
              </a:rPr>
              <a:t>asambleario</a:t>
            </a:r>
          </a:p>
          <a:p>
            <a:pPr marL="342900" indent="-342900">
              <a:spcBef>
                <a:spcPts val="600"/>
              </a:spcBef>
              <a:spcAft>
                <a:spcPts val="600"/>
              </a:spcAft>
              <a:buClr>
                <a:srgbClr val="4D4D4D"/>
              </a:buClr>
              <a:buSzPct val="110000"/>
              <a:buFont typeface="Calibri" pitchFamily="34" charset="0"/>
              <a:buChar char="›"/>
            </a:pPr>
            <a:r>
              <a:rPr lang="es-ES" sz="2200" dirty="0" smtClean="0">
                <a:solidFill>
                  <a:prstClr val="black">
                    <a:lumMod val="75000"/>
                    <a:lumOff val="25000"/>
                  </a:prstClr>
                </a:solidFill>
              </a:rPr>
              <a:t>La toma de decisiones por </a:t>
            </a:r>
            <a:r>
              <a:rPr lang="es-ES" sz="2200" b="1" dirty="0" smtClean="0">
                <a:solidFill>
                  <a:srgbClr val="C00000"/>
                </a:solidFill>
              </a:rPr>
              <a:t>consenso</a:t>
            </a:r>
            <a:endParaRPr lang="es-ES" sz="2200" dirty="0" smtClean="0">
              <a:solidFill>
                <a:prstClr val="black">
                  <a:lumMod val="75000"/>
                  <a:lumOff val="25000"/>
                </a:prstClr>
              </a:solidFill>
            </a:endParaRPr>
          </a:p>
          <a:p>
            <a:pPr marL="342900" indent="-342900">
              <a:spcBef>
                <a:spcPts val="600"/>
              </a:spcBef>
              <a:spcAft>
                <a:spcPts val="600"/>
              </a:spcAft>
              <a:buClr>
                <a:srgbClr val="4D4D4D"/>
              </a:buClr>
              <a:buSzPct val="110000"/>
              <a:buFont typeface="Calibri" pitchFamily="34" charset="0"/>
              <a:buChar char="›"/>
            </a:pPr>
            <a:r>
              <a:rPr lang="es-ES" sz="2200" dirty="0" smtClean="0">
                <a:solidFill>
                  <a:prstClr val="black">
                    <a:lumMod val="75000"/>
                    <a:lumOff val="25000"/>
                  </a:prstClr>
                </a:solidFill>
              </a:rPr>
              <a:t>Desafíos </a:t>
            </a:r>
            <a:r>
              <a:rPr lang="es-ES" sz="2200" dirty="0">
                <a:solidFill>
                  <a:prstClr val="black">
                    <a:lumMod val="75000"/>
                    <a:lumOff val="25000"/>
                  </a:prstClr>
                </a:solidFill>
              </a:rPr>
              <a:t>y logros de la </a:t>
            </a:r>
            <a:r>
              <a:rPr lang="es-ES" sz="2200" b="1" dirty="0" smtClean="0">
                <a:solidFill>
                  <a:srgbClr val="C00000"/>
                </a:solidFill>
              </a:rPr>
              <a:t>horizontalidad</a:t>
            </a:r>
          </a:p>
          <a:p>
            <a:pPr marL="342900" indent="-342900">
              <a:spcBef>
                <a:spcPts val="600"/>
              </a:spcBef>
              <a:spcAft>
                <a:spcPts val="600"/>
              </a:spcAft>
              <a:buClr>
                <a:srgbClr val="4D4D4D"/>
              </a:buClr>
              <a:buSzPct val="110000"/>
              <a:buFont typeface="Calibri" pitchFamily="34" charset="0"/>
              <a:buChar char="›"/>
            </a:pPr>
            <a:r>
              <a:rPr lang="es-ES" sz="2200" b="1" dirty="0" smtClean="0">
                <a:solidFill>
                  <a:srgbClr val="C00000"/>
                </a:solidFill>
              </a:rPr>
              <a:t>Liderazgo y poder</a:t>
            </a:r>
            <a:r>
              <a:rPr lang="es-ES" sz="2200" dirty="0" smtClean="0">
                <a:solidFill>
                  <a:prstClr val="black">
                    <a:lumMod val="75000"/>
                    <a:lumOff val="25000"/>
                  </a:prstClr>
                </a:solidFill>
              </a:rPr>
              <a:t>: las luchas internas de poder y la crisis de los/as </a:t>
            </a:r>
            <a:r>
              <a:rPr lang="es-ES" sz="2200" i="1" dirty="0" smtClean="0">
                <a:solidFill>
                  <a:prstClr val="black">
                    <a:lumMod val="75000"/>
                    <a:lumOff val="25000"/>
                  </a:prstClr>
                </a:solidFill>
              </a:rPr>
              <a:t>“fundadores/as”</a:t>
            </a:r>
          </a:p>
          <a:p>
            <a:pPr marL="342900" indent="-342900">
              <a:spcBef>
                <a:spcPts val="600"/>
              </a:spcBef>
              <a:spcAft>
                <a:spcPts val="600"/>
              </a:spcAft>
              <a:buClr>
                <a:srgbClr val="4D4D4D"/>
              </a:buClr>
              <a:buSzPct val="110000"/>
              <a:buFont typeface="Calibri" pitchFamily="34" charset="0"/>
              <a:buChar char="›"/>
            </a:pPr>
            <a:r>
              <a:rPr lang="es-ES" sz="2200" i="1" dirty="0" smtClean="0">
                <a:solidFill>
                  <a:prstClr val="black">
                    <a:lumMod val="75000"/>
                    <a:lumOff val="25000"/>
                  </a:prstClr>
                </a:solidFill>
              </a:rPr>
              <a:t>“</a:t>
            </a:r>
            <a:r>
              <a:rPr lang="es-ES" sz="2200" i="1" dirty="0">
                <a:solidFill>
                  <a:prstClr val="black">
                    <a:lumMod val="75000"/>
                    <a:lumOff val="25000"/>
                  </a:prstClr>
                </a:solidFill>
              </a:rPr>
              <a:t>No todos caben”</a:t>
            </a:r>
            <a:r>
              <a:rPr lang="es-ES" sz="2200" dirty="0">
                <a:solidFill>
                  <a:prstClr val="black">
                    <a:lumMod val="75000"/>
                    <a:lumOff val="25000"/>
                  </a:prstClr>
                </a:solidFill>
              </a:rPr>
              <a:t>. El camino de la </a:t>
            </a:r>
            <a:r>
              <a:rPr lang="es-ES" sz="2200" b="1" i="1" dirty="0" smtClean="0">
                <a:solidFill>
                  <a:srgbClr val="C00000"/>
                </a:solidFill>
              </a:rPr>
              <a:t>“huida/fuga</a:t>
            </a:r>
            <a:r>
              <a:rPr lang="es-ES" sz="2200" b="1" i="1" dirty="0">
                <a:solidFill>
                  <a:srgbClr val="C00000"/>
                </a:solidFill>
              </a:rPr>
              <a:t>”</a:t>
            </a:r>
            <a:endParaRPr lang="es-ES" sz="2200" b="1" i="1" dirty="0" smtClean="0">
              <a:solidFill>
                <a:srgbClr val="C00000"/>
              </a:solidFill>
            </a:endParaRPr>
          </a:p>
          <a:p>
            <a:pPr marL="342900" indent="-342900">
              <a:spcBef>
                <a:spcPts val="600"/>
              </a:spcBef>
              <a:spcAft>
                <a:spcPts val="600"/>
              </a:spcAft>
              <a:buClr>
                <a:srgbClr val="4D4D4D"/>
              </a:buClr>
              <a:buSzPct val="110000"/>
              <a:buFont typeface="Calibri" pitchFamily="34" charset="0"/>
              <a:buChar char="›"/>
            </a:pPr>
            <a:r>
              <a:rPr lang="es-ES" sz="2200" b="1" dirty="0">
                <a:solidFill>
                  <a:srgbClr val="C00000"/>
                </a:solidFill>
              </a:rPr>
              <a:t>Impactos internos</a:t>
            </a:r>
            <a:r>
              <a:rPr lang="es-ES" sz="2200" dirty="0">
                <a:solidFill>
                  <a:prstClr val="black">
                    <a:lumMod val="75000"/>
                    <a:lumOff val="25000"/>
                  </a:prstClr>
                </a:solidFill>
              </a:rPr>
              <a:t>. Las consecuencias de habitar un espacio de protesta agroecológico</a:t>
            </a:r>
          </a:p>
        </p:txBody>
      </p:sp>
      <p:cxnSp>
        <p:nvCxnSpPr>
          <p:cNvPr id="7" name="6 Conector recto"/>
          <p:cNvCxnSpPr/>
          <p:nvPr/>
        </p:nvCxnSpPr>
        <p:spPr>
          <a:xfrm>
            <a:off x="382152"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8116720"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5 Elipse"/>
          <p:cNvSpPr/>
          <p:nvPr/>
        </p:nvSpPr>
        <p:spPr>
          <a:xfrm>
            <a:off x="8260737"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prstClr val="black"/>
                </a:solidFill>
              </a:rPr>
              <a:t>38</a:t>
            </a:r>
            <a:endParaRPr lang="es-ES" sz="1300" dirty="0">
              <a:solidFill>
                <a:prstClr val="black"/>
              </a:solidFill>
            </a:endParaRPr>
          </a:p>
        </p:txBody>
      </p:sp>
    </p:spTree>
    <p:extLst>
      <p:ext uri="{BB962C8B-B14F-4D97-AF65-F5344CB8AC3E}">
        <p14:creationId xmlns:p14="http://schemas.microsoft.com/office/powerpoint/2010/main" val="42528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07704" y="2204864"/>
            <a:ext cx="5688632" cy="769441"/>
          </a:xfrm>
          <a:prstGeom prst="rect">
            <a:avLst/>
          </a:prstGeom>
          <a:noFill/>
        </p:spPr>
        <p:txBody>
          <a:bodyPr wrap="square" rtlCol="0">
            <a:spAutoFit/>
          </a:bodyPr>
          <a:lstStyle/>
          <a:p>
            <a:r>
              <a:rPr lang="es-ES" sz="4400" dirty="0" smtClean="0">
                <a:solidFill>
                  <a:srgbClr val="C00000"/>
                </a:solidFill>
              </a:rPr>
              <a:t>V </a:t>
            </a:r>
            <a:r>
              <a:rPr lang="es-ES" sz="4400" dirty="0" smtClean="0">
                <a:solidFill>
                  <a:srgbClr val="4D4D4D"/>
                </a:solidFill>
              </a:rPr>
              <a:t>grandes conclusiones</a:t>
            </a:r>
            <a:endParaRPr lang="es-ES" sz="4400" dirty="0">
              <a:solidFill>
                <a:srgbClr val="4D4D4D"/>
              </a:solidFill>
            </a:endParaRPr>
          </a:p>
        </p:txBody>
      </p:sp>
    </p:spTree>
    <p:extLst>
      <p:ext uri="{BB962C8B-B14F-4D97-AF65-F5344CB8AC3E}">
        <p14:creationId xmlns:p14="http://schemas.microsoft.com/office/powerpoint/2010/main" val="239402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4178" y="185805"/>
            <a:ext cx="8064896" cy="523220"/>
          </a:xfrm>
          <a:prstGeom prst="rect">
            <a:avLst/>
          </a:prstGeom>
          <a:noFill/>
        </p:spPr>
        <p:txBody>
          <a:bodyPr wrap="square" rtlCol="0">
            <a:spAutoFit/>
          </a:bodyPr>
          <a:lstStyle/>
          <a:p>
            <a:r>
              <a:rPr lang="es-ES" sz="2800" dirty="0">
                <a:solidFill>
                  <a:srgbClr val="4D4D4D"/>
                </a:solidFill>
              </a:rPr>
              <a:t>Qué nos dicen los datos…</a:t>
            </a:r>
          </a:p>
        </p:txBody>
      </p:sp>
      <p:sp>
        <p:nvSpPr>
          <p:cNvPr id="3" name="2 CuadroTexto"/>
          <p:cNvSpPr txBox="1"/>
          <p:nvPr/>
        </p:nvSpPr>
        <p:spPr>
          <a:xfrm>
            <a:off x="971600" y="1485359"/>
            <a:ext cx="7632848" cy="4031873"/>
          </a:xfrm>
          <a:prstGeom prst="rect">
            <a:avLst/>
          </a:prstGeom>
          <a:noFill/>
        </p:spPr>
        <p:txBody>
          <a:bodyPr wrap="square" rtlCol="0">
            <a:spAutoFit/>
          </a:bodyPr>
          <a:lstStyle/>
          <a:p>
            <a:pPr marL="342900" indent="-342900">
              <a:spcBef>
                <a:spcPts val="600"/>
              </a:spcBef>
              <a:spcAft>
                <a:spcPts val="600"/>
              </a:spcAft>
              <a:buClr>
                <a:srgbClr val="4D4D4D"/>
              </a:buClr>
              <a:buSzPct val="110000"/>
              <a:buFont typeface="Calibri" pitchFamily="34" charset="0"/>
              <a:buChar char="›"/>
            </a:pPr>
            <a:r>
              <a:rPr lang="es-ES" sz="2400" dirty="0" smtClean="0">
                <a:solidFill>
                  <a:schemeClr val="tx1">
                    <a:lumMod val="75000"/>
                    <a:lumOff val="25000"/>
                  </a:schemeClr>
                </a:solidFill>
              </a:rPr>
              <a:t>Estas experiencias tienen ritmos </a:t>
            </a:r>
            <a:r>
              <a:rPr lang="es-ES" sz="2400" b="1" dirty="0" smtClean="0">
                <a:solidFill>
                  <a:srgbClr val="C00000"/>
                </a:solidFill>
              </a:rPr>
              <a:t>discontinuos</a:t>
            </a:r>
          </a:p>
          <a:p>
            <a:pPr marL="342900" indent="-342900">
              <a:spcBef>
                <a:spcPts val="600"/>
              </a:spcBef>
              <a:spcAft>
                <a:spcPts val="600"/>
              </a:spcAft>
              <a:buClr>
                <a:srgbClr val="4D4D4D"/>
              </a:buClr>
              <a:buSzPct val="110000"/>
              <a:buFont typeface="Calibri" pitchFamily="34" charset="0"/>
              <a:buChar char="›"/>
            </a:pPr>
            <a:r>
              <a:rPr lang="es-ES" sz="2400" dirty="0" smtClean="0">
                <a:solidFill>
                  <a:schemeClr val="tx1">
                    <a:lumMod val="75000"/>
                    <a:lumOff val="25000"/>
                  </a:schemeClr>
                </a:solidFill>
              </a:rPr>
              <a:t>Están </a:t>
            </a:r>
            <a:r>
              <a:rPr lang="es-ES" sz="2400" dirty="0">
                <a:solidFill>
                  <a:schemeClr val="tx1">
                    <a:lumMod val="75000"/>
                    <a:lumOff val="25000"/>
                  </a:schemeClr>
                </a:solidFill>
              </a:rPr>
              <a:t>determinadas por las formas de </a:t>
            </a:r>
            <a:r>
              <a:rPr lang="es-ES" sz="2400" b="1" dirty="0">
                <a:solidFill>
                  <a:srgbClr val="C00000"/>
                </a:solidFill>
              </a:rPr>
              <a:t>ESTAR!</a:t>
            </a:r>
            <a:r>
              <a:rPr lang="es-ES" sz="2400" dirty="0">
                <a:solidFill>
                  <a:srgbClr val="C00000"/>
                </a:solidFill>
              </a:rPr>
              <a:t> </a:t>
            </a:r>
            <a:r>
              <a:rPr lang="es-ES" sz="2400" dirty="0">
                <a:solidFill>
                  <a:schemeClr val="tx1">
                    <a:lumMod val="75000"/>
                    <a:lumOff val="25000"/>
                  </a:schemeClr>
                </a:solidFill>
              </a:rPr>
              <a:t>de los actores en movimiento</a:t>
            </a:r>
          </a:p>
          <a:p>
            <a:pPr marL="342900" indent="-342900">
              <a:spcBef>
                <a:spcPts val="600"/>
              </a:spcBef>
              <a:spcAft>
                <a:spcPts val="600"/>
              </a:spcAft>
              <a:buClr>
                <a:srgbClr val="4D4D4D"/>
              </a:buClr>
              <a:buSzPct val="110000"/>
              <a:buFont typeface="Calibri" pitchFamily="34" charset="0"/>
              <a:buChar char="›"/>
            </a:pPr>
            <a:r>
              <a:rPr lang="es-ES" sz="2400" dirty="0">
                <a:solidFill>
                  <a:schemeClr val="tx1">
                    <a:lumMod val="75000"/>
                    <a:lumOff val="25000"/>
                  </a:schemeClr>
                </a:solidFill>
              </a:rPr>
              <a:t>Construyen fronteras que separan e </a:t>
            </a:r>
            <a:r>
              <a:rPr lang="es-ES" sz="2400" dirty="0" smtClean="0">
                <a:solidFill>
                  <a:schemeClr val="tx1">
                    <a:lumMod val="75000"/>
                    <a:lumOff val="25000"/>
                  </a:schemeClr>
                </a:solidFill>
              </a:rPr>
              <a:t>integran. </a:t>
            </a:r>
            <a:r>
              <a:rPr lang="es-ES" sz="2400" b="1" i="1" dirty="0" smtClean="0">
                <a:solidFill>
                  <a:srgbClr val="C00000"/>
                </a:solidFill>
              </a:rPr>
              <a:t>“No todos caben”</a:t>
            </a:r>
            <a:endParaRPr lang="es-ES" sz="2400" b="1" i="1" dirty="0">
              <a:solidFill>
                <a:srgbClr val="C00000"/>
              </a:solidFill>
            </a:endParaRPr>
          </a:p>
          <a:p>
            <a:pPr marL="342900" indent="-342900">
              <a:spcBef>
                <a:spcPts val="600"/>
              </a:spcBef>
              <a:spcAft>
                <a:spcPts val="600"/>
              </a:spcAft>
              <a:buClr>
                <a:srgbClr val="4D4D4D"/>
              </a:buClr>
              <a:buSzPct val="110000"/>
              <a:buFont typeface="Calibri" pitchFamily="34" charset="0"/>
              <a:buChar char="›"/>
            </a:pPr>
            <a:r>
              <a:rPr lang="es-ES" sz="2400" dirty="0" smtClean="0">
                <a:solidFill>
                  <a:schemeClr val="tx1">
                    <a:lumMod val="75000"/>
                    <a:lumOff val="25000"/>
                  </a:schemeClr>
                </a:solidFill>
              </a:rPr>
              <a:t>La experiencia se traduce en </a:t>
            </a:r>
            <a:r>
              <a:rPr lang="es-ES" sz="2400" b="1" dirty="0" smtClean="0">
                <a:solidFill>
                  <a:srgbClr val="C00000"/>
                </a:solidFill>
              </a:rPr>
              <a:t>impactos</a:t>
            </a:r>
            <a:endParaRPr lang="es-ES" sz="2400" b="1" dirty="0">
              <a:solidFill>
                <a:srgbClr val="C00000"/>
              </a:solidFill>
            </a:endParaRPr>
          </a:p>
          <a:p>
            <a:pPr marL="342900" indent="-342900">
              <a:spcBef>
                <a:spcPts val="600"/>
              </a:spcBef>
              <a:spcAft>
                <a:spcPts val="600"/>
              </a:spcAft>
              <a:buClr>
                <a:srgbClr val="4D4D4D"/>
              </a:buClr>
              <a:buSzPct val="110000"/>
              <a:buFont typeface="Calibri" pitchFamily="34" charset="0"/>
              <a:buChar char="›"/>
            </a:pPr>
            <a:r>
              <a:rPr lang="es-ES" sz="2400" dirty="0" smtClean="0">
                <a:solidFill>
                  <a:schemeClr val="tx1">
                    <a:lumMod val="75000"/>
                    <a:lumOff val="25000"/>
                  </a:schemeClr>
                </a:solidFill>
              </a:rPr>
              <a:t>Se </a:t>
            </a:r>
            <a:r>
              <a:rPr lang="es-ES" sz="2400" dirty="0">
                <a:solidFill>
                  <a:schemeClr val="tx1">
                    <a:lumMod val="75000"/>
                    <a:lumOff val="25000"/>
                  </a:schemeClr>
                </a:solidFill>
              </a:rPr>
              <a:t>constituye en como </a:t>
            </a:r>
            <a:r>
              <a:rPr lang="es-ES" sz="2400" b="1" dirty="0">
                <a:solidFill>
                  <a:srgbClr val="C00000"/>
                </a:solidFill>
              </a:rPr>
              <a:t>alternativa</a:t>
            </a:r>
            <a:r>
              <a:rPr lang="es-ES" sz="2400" dirty="0">
                <a:solidFill>
                  <a:srgbClr val="4D4D4D"/>
                </a:solidFill>
              </a:rPr>
              <a:t> </a:t>
            </a:r>
            <a:r>
              <a:rPr lang="es-ES" sz="2400" dirty="0" smtClean="0">
                <a:solidFill>
                  <a:schemeClr val="tx1">
                    <a:lumMod val="75000"/>
                    <a:lumOff val="25000"/>
                  </a:schemeClr>
                </a:solidFill>
              </a:rPr>
              <a:t>fuera </a:t>
            </a:r>
            <a:r>
              <a:rPr lang="es-ES" sz="2400" dirty="0">
                <a:solidFill>
                  <a:schemeClr val="tx1">
                    <a:lumMod val="75000"/>
                    <a:lumOff val="25000"/>
                  </a:schemeClr>
                </a:solidFill>
              </a:rPr>
              <a:t>de la institucionalidad y la convencionalidad </a:t>
            </a:r>
            <a:r>
              <a:rPr lang="es-ES" sz="2400" dirty="0" err="1" smtClean="0">
                <a:solidFill>
                  <a:schemeClr val="tx1">
                    <a:lumMod val="75000"/>
                    <a:lumOff val="25000"/>
                  </a:schemeClr>
                </a:solidFill>
              </a:rPr>
              <a:t>movimientista</a:t>
            </a:r>
            <a:r>
              <a:rPr lang="es-ES" sz="2400" dirty="0" smtClean="0">
                <a:solidFill>
                  <a:schemeClr val="tx1">
                    <a:lumMod val="75000"/>
                    <a:lumOff val="25000"/>
                  </a:schemeClr>
                </a:solidFill>
              </a:rPr>
              <a:t> y cercano a lo cotidiano</a:t>
            </a:r>
            <a:endParaRPr lang="es-ES" sz="2400" dirty="0">
              <a:solidFill>
                <a:schemeClr val="tx1">
                  <a:lumMod val="75000"/>
                  <a:lumOff val="25000"/>
                </a:schemeClr>
              </a:solidFill>
            </a:endParaRPr>
          </a:p>
        </p:txBody>
      </p:sp>
      <p:cxnSp>
        <p:nvCxnSpPr>
          <p:cNvPr id="11" name="10 Conector recto"/>
          <p:cNvCxnSpPr/>
          <p:nvPr/>
        </p:nvCxnSpPr>
        <p:spPr>
          <a:xfrm>
            <a:off x="395536"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8116720"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5 Elipse"/>
          <p:cNvSpPr/>
          <p:nvPr/>
        </p:nvSpPr>
        <p:spPr>
          <a:xfrm>
            <a:off x="8260737"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5</a:t>
            </a:r>
            <a:endParaRPr lang="es-ES" sz="1300" dirty="0">
              <a:solidFill>
                <a:schemeClr val="tx1"/>
              </a:solidFill>
            </a:endParaRPr>
          </a:p>
        </p:txBody>
      </p:sp>
    </p:spTree>
    <p:extLst>
      <p:ext uri="{BB962C8B-B14F-4D97-AF65-F5344CB8AC3E}">
        <p14:creationId xmlns:p14="http://schemas.microsoft.com/office/powerpoint/2010/main" val="7848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07704" y="2204864"/>
            <a:ext cx="4896544" cy="769441"/>
          </a:xfrm>
          <a:prstGeom prst="rect">
            <a:avLst/>
          </a:prstGeom>
          <a:noFill/>
        </p:spPr>
        <p:txBody>
          <a:bodyPr wrap="square" rtlCol="0">
            <a:spAutoFit/>
          </a:bodyPr>
          <a:lstStyle/>
          <a:p>
            <a:r>
              <a:rPr lang="es-ES" sz="4400" dirty="0" smtClean="0">
                <a:solidFill>
                  <a:srgbClr val="C00000"/>
                </a:solidFill>
              </a:rPr>
              <a:t>D</a:t>
            </a:r>
            <a:r>
              <a:rPr lang="es-ES" sz="4400" dirty="0" smtClean="0">
                <a:solidFill>
                  <a:srgbClr val="4D4D4D"/>
                </a:solidFill>
              </a:rPr>
              <a:t>iscontinuidad</a:t>
            </a:r>
            <a:endParaRPr lang="es-ES" sz="4400" dirty="0">
              <a:solidFill>
                <a:srgbClr val="4D4D4D"/>
              </a:solidFill>
            </a:endParaRPr>
          </a:p>
        </p:txBody>
      </p:sp>
    </p:spTree>
    <p:extLst>
      <p:ext uri="{BB962C8B-B14F-4D97-AF65-F5344CB8AC3E}">
        <p14:creationId xmlns:p14="http://schemas.microsoft.com/office/powerpoint/2010/main" val="794033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67849" y="188640"/>
            <a:ext cx="8070896" cy="523220"/>
          </a:xfrm>
          <a:prstGeom prst="rect">
            <a:avLst/>
          </a:prstGeom>
          <a:noFill/>
        </p:spPr>
        <p:txBody>
          <a:bodyPr wrap="square" rtlCol="0">
            <a:spAutoFit/>
          </a:bodyPr>
          <a:lstStyle/>
          <a:p>
            <a:r>
              <a:rPr lang="es-ES" sz="2800" dirty="0">
                <a:solidFill>
                  <a:srgbClr val="4D4D4D"/>
                </a:solidFill>
              </a:rPr>
              <a:t>Esta discontinuidad no es predictiva, </a:t>
            </a:r>
            <a:r>
              <a:rPr lang="es-ES" sz="2800" dirty="0" smtClean="0">
                <a:solidFill>
                  <a:srgbClr val="4D4D4D"/>
                </a:solidFill>
              </a:rPr>
              <a:t>lineal ni </a:t>
            </a:r>
            <a:r>
              <a:rPr lang="es-ES" sz="2800" dirty="0">
                <a:solidFill>
                  <a:srgbClr val="4D4D4D"/>
                </a:solidFill>
              </a:rPr>
              <a:t>cíclica</a:t>
            </a:r>
          </a:p>
        </p:txBody>
      </p:sp>
      <p:sp>
        <p:nvSpPr>
          <p:cNvPr id="4" name="3 CuadroTexto"/>
          <p:cNvSpPr txBox="1"/>
          <p:nvPr/>
        </p:nvSpPr>
        <p:spPr>
          <a:xfrm>
            <a:off x="1979712" y="1674842"/>
            <a:ext cx="5184576" cy="1754326"/>
          </a:xfrm>
          <a:prstGeom prst="rect">
            <a:avLst/>
          </a:prstGeom>
          <a:noFill/>
        </p:spPr>
        <p:txBody>
          <a:bodyPr wrap="square" rtlCol="0">
            <a:spAutoFit/>
          </a:bodyPr>
          <a:lstStyle/>
          <a:p>
            <a:pPr algn="ctr"/>
            <a:r>
              <a:rPr lang="es-ES" sz="2400" dirty="0" smtClean="0">
                <a:solidFill>
                  <a:schemeClr val="tx1">
                    <a:lumMod val="75000"/>
                    <a:lumOff val="25000"/>
                  </a:schemeClr>
                </a:solidFill>
              </a:rPr>
              <a:t>Es un reflejo de la</a:t>
            </a:r>
            <a:r>
              <a:rPr lang="es-ES" sz="3600" dirty="0" smtClean="0">
                <a:solidFill>
                  <a:schemeClr val="tx1">
                    <a:lumMod val="75000"/>
                    <a:lumOff val="25000"/>
                  </a:schemeClr>
                </a:solidFill>
              </a:rPr>
              <a:t> </a:t>
            </a:r>
            <a:r>
              <a:rPr lang="es-ES" sz="3600" b="1" dirty="0" smtClean="0">
                <a:solidFill>
                  <a:schemeClr val="tx1">
                    <a:lumMod val="75000"/>
                    <a:lumOff val="25000"/>
                  </a:schemeClr>
                </a:solidFill>
              </a:rPr>
              <a:t>historicidad</a:t>
            </a:r>
            <a:r>
              <a:rPr lang="es-ES" sz="2400" dirty="0" smtClean="0">
                <a:solidFill>
                  <a:schemeClr val="tx1">
                    <a:lumMod val="75000"/>
                    <a:lumOff val="25000"/>
                  </a:schemeClr>
                </a:solidFill>
              </a:rPr>
              <a:t> de los recorridos irregulares que deja huella en los actores y que funcionan como una especie de memoria histórica</a:t>
            </a:r>
            <a:endParaRPr lang="es-ES" sz="2400" dirty="0">
              <a:solidFill>
                <a:schemeClr val="tx1">
                  <a:lumMod val="75000"/>
                  <a:lumOff val="25000"/>
                </a:schemeClr>
              </a:solidFill>
            </a:endParaRPr>
          </a:p>
        </p:txBody>
      </p:sp>
      <p:sp>
        <p:nvSpPr>
          <p:cNvPr id="5" name="4 CuadroTexto"/>
          <p:cNvSpPr txBox="1"/>
          <p:nvPr/>
        </p:nvSpPr>
        <p:spPr>
          <a:xfrm>
            <a:off x="428194" y="4573577"/>
            <a:ext cx="8280919" cy="1015663"/>
          </a:xfrm>
          <a:prstGeom prst="rect">
            <a:avLst/>
          </a:prstGeom>
          <a:noFill/>
        </p:spPr>
        <p:txBody>
          <a:bodyPr wrap="square" rtlCol="0">
            <a:spAutoFit/>
          </a:bodyPr>
          <a:lstStyle/>
          <a:p>
            <a:pPr algn="ctr"/>
            <a:r>
              <a:rPr lang="es-ES" sz="2400" dirty="0" smtClean="0">
                <a:solidFill>
                  <a:schemeClr val="tx1">
                    <a:lumMod val="75000"/>
                    <a:lumOff val="25000"/>
                  </a:schemeClr>
                </a:solidFill>
              </a:rPr>
              <a:t>Estos conocimientos ocultos, son la </a:t>
            </a:r>
            <a:r>
              <a:rPr lang="es-ES" sz="3600" b="1" dirty="0" smtClean="0">
                <a:solidFill>
                  <a:schemeClr val="tx1">
                    <a:lumMod val="75000"/>
                    <a:lumOff val="25000"/>
                  </a:schemeClr>
                </a:solidFill>
              </a:rPr>
              <a:t>reserva de energía</a:t>
            </a:r>
            <a:r>
              <a:rPr lang="es-ES" sz="3600" dirty="0" smtClean="0">
                <a:solidFill>
                  <a:schemeClr val="tx1">
                    <a:lumMod val="75000"/>
                    <a:lumOff val="25000"/>
                  </a:schemeClr>
                </a:solidFill>
              </a:rPr>
              <a:t> </a:t>
            </a:r>
            <a:r>
              <a:rPr lang="es-ES" sz="2400" dirty="0" smtClean="0">
                <a:solidFill>
                  <a:schemeClr val="tx1">
                    <a:lumMod val="75000"/>
                    <a:lumOff val="25000"/>
                  </a:schemeClr>
                </a:solidFill>
              </a:rPr>
              <a:t>que moviliza a los actores hacia la acción o hacia la inmovilidad</a:t>
            </a:r>
            <a:endParaRPr lang="es-ES" sz="2400" dirty="0">
              <a:solidFill>
                <a:schemeClr val="tx1">
                  <a:lumMod val="75000"/>
                  <a:lumOff val="25000"/>
                </a:schemeClr>
              </a:solidFill>
            </a:endParaRPr>
          </a:p>
        </p:txBody>
      </p:sp>
      <p:sp>
        <p:nvSpPr>
          <p:cNvPr id="2" name="1 Flecha abajo"/>
          <p:cNvSpPr/>
          <p:nvPr/>
        </p:nvSpPr>
        <p:spPr>
          <a:xfrm>
            <a:off x="4211960" y="3501008"/>
            <a:ext cx="720080" cy="64807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C00000"/>
              </a:solidFill>
            </a:endParaRPr>
          </a:p>
        </p:txBody>
      </p:sp>
      <p:cxnSp>
        <p:nvCxnSpPr>
          <p:cNvPr id="7" name="6 Conector recto"/>
          <p:cNvCxnSpPr/>
          <p:nvPr/>
        </p:nvCxnSpPr>
        <p:spPr>
          <a:xfrm>
            <a:off x="395536"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8116720"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8 Elipse"/>
          <p:cNvSpPr/>
          <p:nvPr/>
        </p:nvSpPr>
        <p:spPr>
          <a:xfrm>
            <a:off x="8260737"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7</a:t>
            </a:r>
            <a:endParaRPr lang="es-ES" sz="1300" dirty="0">
              <a:solidFill>
                <a:schemeClr val="tx1"/>
              </a:solidFill>
            </a:endParaRPr>
          </a:p>
        </p:txBody>
      </p:sp>
    </p:spTree>
    <p:extLst>
      <p:ext uri="{BB962C8B-B14F-4D97-AF65-F5344CB8AC3E}">
        <p14:creationId xmlns:p14="http://schemas.microsoft.com/office/powerpoint/2010/main" val="323953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74541" y="179003"/>
            <a:ext cx="7632848" cy="523220"/>
          </a:xfrm>
          <a:prstGeom prst="rect">
            <a:avLst/>
          </a:prstGeom>
          <a:noFill/>
        </p:spPr>
        <p:txBody>
          <a:bodyPr wrap="square" rtlCol="0">
            <a:spAutoFit/>
          </a:bodyPr>
          <a:lstStyle/>
          <a:p>
            <a:r>
              <a:rPr lang="es-ES" sz="2800" dirty="0">
                <a:solidFill>
                  <a:srgbClr val="4D4D4D"/>
                </a:solidFill>
              </a:rPr>
              <a:t>Estas experiencias tienen ritmos discontinuos</a:t>
            </a:r>
          </a:p>
        </p:txBody>
      </p:sp>
      <p:sp>
        <p:nvSpPr>
          <p:cNvPr id="3" name="2 CuadroTexto"/>
          <p:cNvSpPr txBox="1"/>
          <p:nvPr/>
        </p:nvSpPr>
        <p:spPr>
          <a:xfrm>
            <a:off x="3779913" y="1124744"/>
            <a:ext cx="4968552" cy="430887"/>
          </a:xfrm>
          <a:prstGeom prst="rect">
            <a:avLst/>
          </a:prstGeom>
          <a:noFill/>
        </p:spPr>
        <p:txBody>
          <a:bodyPr wrap="square" rtlCol="0">
            <a:spAutoFit/>
          </a:bodyPr>
          <a:lstStyle/>
          <a:p>
            <a:r>
              <a:rPr lang="es-ES" sz="2200" dirty="0" smtClean="0">
                <a:solidFill>
                  <a:schemeClr val="tx1">
                    <a:lumMod val="75000"/>
                    <a:lumOff val="25000"/>
                  </a:schemeClr>
                </a:solidFill>
              </a:rPr>
              <a:t>Se incrementa y decae la intensidad... </a:t>
            </a:r>
            <a:endParaRPr lang="es-ES" sz="2200" dirty="0">
              <a:solidFill>
                <a:schemeClr val="tx1">
                  <a:lumMod val="75000"/>
                  <a:lumOff val="25000"/>
                </a:schemeClr>
              </a:solidFill>
            </a:endParaRPr>
          </a:p>
        </p:txBody>
      </p:sp>
      <p:sp>
        <p:nvSpPr>
          <p:cNvPr id="4" name="3 CuadroTexto"/>
          <p:cNvSpPr txBox="1"/>
          <p:nvPr/>
        </p:nvSpPr>
        <p:spPr>
          <a:xfrm>
            <a:off x="611560" y="2132856"/>
            <a:ext cx="5019304" cy="1692771"/>
          </a:xfrm>
          <a:prstGeom prst="rect">
            <a:avLst/>
          </a:prstGeom>
          <a:noFill/>
        </p:spPr>
        <p:txBody>
          <a:bodyPr wrap="square" rtlCol="0">
            <a:spAutoFit/>
          </a:bodyPr>
          <a:lstStyle/>
          <a:p>
            <a:r>
              <a:rPr lang="es-ES" sz="2400" dirty="0" smtClean="0">
                <a:solidFill>
                  <a:schemeClr val="tx1">
                    <a:lumMod val="75000"/>
                    <a:lumOff val="25000"/>
                  </a:schemeClr>
                </a:solidFill>
              </a:rPr>
              <a:t>Momentos de </a:t>
            </a:r>
            <a:r>
              <a:rPr lang="es-ES" sz="3200" b="1" dirty="0" smtClean="0">
                <a:solidFill>
                  <a:schemeClr val="tx1">
                    <a:lumMod val="75000"/>
                    <a:lumOff val="25000"/>
                  </a:schemeClr>
                </a:solidFill>
              </a:rPr>
              <a:t>subidón…</a:t>
            </a:r>
            <a:r>
              <a:rPr lang="es-ES" sz="2400" dirty="0" smtClean="0">
                <a:solidFill>
                  <a:schemeClr val="tx1">
                    <a:lumMod val="75000"/>
                    <a:lumOff val="25000"/>
                  </a:schemeClr>
                </a:solidFill>
              </a:rPr>
              <a:t> podemos responder a todas las respuestas y enfrentar todo tipo de desafíos </a:t>
            </a:r>
            <a:r>
              <a:rPr lang="es-ES" sz="2400" i="1" dirty="0" smtClean="0">
                <a:solidFill>
                  <a:schemeClr val="tx1">
                    <a:lumMod val="75000"/>
                    <a:lumOff val="25000"/>
                  </a:schemeClr>
                </a:solidFill>
              </a:rPr>
              <a:t>(momentos de armonía)</a:t>
            </a:r>
            <a:endParaRPr lang="es-ES" sz="2400" i="1" dirty="0">
              <a:solidFill>
                <a:schemeClr val="tx1">
                  <a:lumMod val="75000"/>
                  <a:lumOff val="25000"/>
                </a:schemeClr>
              </a:solidFill>
            </a:endParaRPr>
          </a:p>
        </p:txBody>
      </p:sp>
      <p:sp>
        <p:nvSpPr>
          <p:cNvPr id="5" name="4 CuadroTexto"/>
          <p:cNvSpPr txBox="1"/>
          <p:nvPr/>
        </p:nvSpPr>
        <p:spPr>
          <a:xfrm>
            <a:off x="3563888" y="4293096"/>
            <a:ext cx="5019304" cy="1815882"/>
          </a:xfrm>
          <a:prstGeom prst="rect">
            <a:avLst/>
          </a:prstGeom>
          <a:noFill/>
        </p:spPr>
        <p:txBody>
          <a:bodyPr wrap="square" rtlCol="0">
            <a:spAutoFit/>
          </a:bodyPr>
          <a:lstStyle/>
          <a:p>
            <a:r>
              <a:rPr lang="es-ES" sz="2400" dirty="0" smtClean="0">
                <a:solidFill>
                  <a:schemeClr val="tx1">
                    <a:lumMod val="75000"/>
                    <a:lumOff val="25000"/>
                  </a:schemeClr>
                </a:solidFill>
              </a:rPr>
              <a:t>Momentos de </a:t>
            </a:r>
            <a:r>
              <a:rPr lang="es-ES" sz="3200" b="1" dirty="0" smtClean="0">
                <a:solidFill>
                  <a:schemeClr val="tx1">
                    <a:lumMod val="75000"/>
                    <a:lumOff val="25000"/>
                  </a:schemeClr>
                </a:solidFill>
              </a:rPr>
              <a:t>oscuridad del fracaso…</a:t>
            </a:r>
            <a:r>
              <a:rPr lang="es-ES" sz="3200" dirty="0" smtClean="0">
                <a:solidFill>
                  <a:schemeClr val="tx1">
                    <a:lumMod val="75000"/>
                    <a:lumOff val="25000"/>
                  </a:schemeClr>
                </a:solidFill>
              </a:rPr>
              <a:t> </a:t>
            </a:r>
            <a:r>
              <a:rPr lang="es-ES" sz="2400" dirty="0" smtClean="0">
                <a:solidFill>
                  <a:schemeClr val="tx1">
                    <a:lumMod val="75000"/>
                    <a:lumOff val="25000"/>
                  </a:schemeClr>
                </a:solidFill>
              </a:rPr>
              <a:t>donde todo nos parece frágil e imperecedero </a:t>
            </a:r>
            <a:r>
              <a:rPr lang="es-ES" sz="2400" i="1" dirty="0" smtClean="0">
                <a:solidFill>
                  <a:schemeClr val="tx1">
                    <a:lumMod val="75000"/>
                    <a:lumOff val="25000"/>
                  </a:schemeClr>
                </a:solidFill>
              </a:rPr>
              <a:t>(momentos de disonancia)</a:t>
            </a:r>
            <a:endParaRPr lang="es-ES" sz="2400" i="1" dirty="0">
              <a:solidFill>
                <a:schemeClr val="tx1">
                  <a:lumMod val="75000"/>
                  <a:lumOff val="25000"/>
                </a:schemeClr>
              </a:solidFill>
            </a:endParaRPr>
          </a:p>
        </p:txBody>
      </p:sp>
      <p:cxnSp>
        <p:nvCxnSpPr>
          <p:cNvPr id="7" name="6 Conector recto"/>
          <p:cNvCxnSpPr/>
          <p:nvPr/>
        </p:nvCxnSpPr>
        <p:spPr>
          <a:xfrm>
            <a:off x="395536"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8116720"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8 Elipse"/>
          <p:cNvSpPr/>
          <p:nvPr/>
        </p:nvSpPr>
        <p:spPr>
          <a:xfrm>
            <a:off x="8260737"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8</a:t>
            </a:r>
            <a:endParaRPr lang="es-ES" sz="1300" dirty="0">
              <a:solidFill>
                <a:schemeClr val="tx1"/>
              </a:solidFill>
            </a:endParaRPr>
          </a:p>
        </p:txBody>
      </p:sp>
    </p:spTree>
    <p:extLst>
      <p:ext uri="{BB962C8B-B14F-4D97-AF65-F5344CB8AC3E}">
        <p14:creationId xmlns:p14="http://schemas.microsoft.com/office/powerpoint/2010/main" val="382294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74540" y="185805"/>
            <a:ext cx="7753843" cy="523220"/>
          </a:xfrm>
          <a:prstGeom prst="rect">
            <a:avLst/>
          </a:prstGeom>
          <a:noFill/>
        </p:spPr>
        <p:txBody>
          <a:bodyPr wrap="square" rtlCol="0">
            <a:spAutoFit/>
          </a:bodyPr>
          <a:lstStyle/>
          <a:p>
            <a:r>
              <a:rPr lang="es-ES" sz="2800" dirty="0">
                <a:solidFill>
                  <a:srgbClr val="4D4D4D"/>
                </a:solidFill>
              </a:rPr>
              <a:t>Reconstruyendo el mapa de las discontinuidades</a:t>
            </a:r>
          </a:p>
        </p:txBody>
      </p:sp>
      <p:sp>
        <p:nvSpPr>
          <p:cNvPr id="3" name="2 CuadroTexto"/>
          <p:cNvSpPr txBox="1"/>
          <p:nvPr/>
        </p:nvSpPr>
        <p:spPr>
          <a:xfrm>
            <a:off x="611560" y="1196752"/>
            <a:ext cx="3600400" cy="430887"/>
          </a:xfrm>
          <a:prstGeom prst="rect">
            <a:avLst/>
          </a:prstGeom>
          <a:noFill/>
        </p:spPr>
        <p:txBody>
          <a:bodyPr wrap="square" rtlCol="0">
            <a:spAutoFit/>
          </a:bodyPr>
          <a:lstStyle/>
          <a:p>
            <a:r>
              <a:rPr lang="es-ES" sz="2200" dirty="0" smtClean="0">
                <a:solidFill>
                  <a:schemeClr val="tx1">
                    <a:lumMod val="75000"/>
                    <a:lumOff val="25000"/>
                  </a:schemeClr>
                </a:solidFill>
              </a:rPr>
              <a:t>Discontinuidad de contenidos</a:t>
            </a:r>
            <a:endParaRPr lang="es-ES" sz="2200" dirty="0">
              <a:solidFill>
                <a:schemeClr val="tx1">
                  <a:lumMod val="75000"/>
                  <a:lumOff val="25000"/>
                </a:schemeClr>
              </a:solidFill>
            </a:endParaRPr>
          </a:p>
        </p:txBody>
      </p:sp>
      <p:sp>
        <p:nvSpPr>
          <p:cNvPr id="4" name="3 CuadroTexto"/>
          <p:cNvSpPr txBox="1"/>
          <p:nvPr/>
        </p:nvSpPr>
        <p:spPr>
          <a:xfrm>
            <a:off x="1691681" y="2348880"/>
            <a:ext cx="6336702" cy="461665"/>
          </a:xfrm>
          <a:prstGeom prst="rect">
            <a:avLst/>
          </a:prstGeom>
          <a:noFill/>
        </p:spPr>
        <p:txBody>
          <a:bodyPr wrap="square" rtlCol="0">
            <a:spAutoFit/>
          </a:bodyPr>
          <a:lstStyle/>
          <a:p>
            <a:r>
              <a:rPr lang="es-ES" sz="2400" b="1" dirty="0" smtClean="0">
                <a:solidFill>
                  <a:schemeClr val="tx1">
                    <a:lumMod val="75000"/>
                    <a:lumOff val="25000"/>
                  </a:schemeClr>
                </a:solidFill>
              </a:rPr>
              <a:t>Intensidad alta</a:t>
            </a:r>
            <a:r>
              <a:rPr lang="es-ES" sz="2400" dirty="0" smtClean="0">
                <a:solidFill>
                  <a:schemeClr val="tx1">
                    <a:lumMod val="75000"/>
                    <a:lumOff val="25000"/>
                  </a:schemeClr>
                </a:solidFill>
              </a:rPr>
              <a:t>: </a:t>
            </a:r>
            <a:r>
              <a:rPr lang="es-ES" sz="2400" i="1" dirty="0" smtClean="0">
                <a:solidFill>
                  <a:schemeClr val="tx1">
                    <a:lumMod val="75000"/>
                    <a:lumOff val="25000"/>
                  </a:schemeClr>
                </a:solidFill>
              </a:rPr>
              <a:t>“Crisis de los /as fundadores/as”</a:t>
            </a:r>
            <a:endParaRPr lang="es-ES" sz="2400" i="1" dirty="0">
              <a:solidFill>
                <a:schemeClr val="tx1">
                  <a:lumMod val="75000"/>
                  <a:lumOff val="25000"/>
                </a:schemeClr>
              </a:solidFill>
            </a:endParaRPr>
          </a:p>
        </p:txBody>
      </p:sp>
      <p:sp>
        <p:nvSpPr>
          <p:cNvPr id="5" name="4 CuadroTexto"/>
          <p:cNvSpPr txBox="1"/>
          <p:nvPr/>
        </p:nvSpPr>
        <p:spPr>
          <a:xfrm>
            <a:off x="1691681" y="3083476"/>
            <a:ext cx="6336702" cy="1569660"/>
          </a:xfrm>
          <a:prstGeom prst="rect">
            <a:avLst/>
          </a:prstGeom>
          <a:noFill/>
        </p:spPr>
        <p:txBody>
          <a:bodyPr wrap="square" rtlCol="0">
            <a:spAutoFit/>
          </a:bodyPr>
          <a:lstStyle/>
          <a:p>
            <a:r>
              <a:rPr lang="es-ES" sz="2400" b="1" dirty="0" smtClean="0">
                <a:solidFill>
                  <a:schemeClr val="tx1">
                    <a:lumMod val="75000"/>
                    <a:lumOff val="25000"/>
                  </a:schemeClr>
                </a:solidFill>
              </a:rPr>
              <a:t>Intensidad constante o permanente</a:t>
            </a:r>
            <a:r>
              <a:rPr lang="es-ES" sz="2400" dirty="0" smtClean="0">
                <a:solidFill>
                  <a:schemeClr val="tx1">
                    <a:lumMod val="75000"/>
                    <a:lumOff val="25000"/>
                  </a:schemeClr>
                </a:solidFill>
              </a:rPr>
              <a:t>: debates sobre el crecimiento cuantitativo, las consecuencias de la rotación interna o el incumplimiento de los turnos de laboro</a:t>
            </a:r>
            <a:endParaRPr lang="es-ES" sz="2400" dirty="0">
              <a:solidFill>
                <a:schemeClr val="tx1">
                  <a:lumMod val="75000"/>
                  <a:lumOff val="25000"/>
                </a:schemeClr>
              </a:solidFill>
            </a:endParaRPr>
          </a:p>
        </p:txBody>
      </p:sp>
      <p:sp>
        <p:nvSpPr>
          <p:cNvPr id="6" name="5 CuadroTexto"/>
          <p:cNvSpPr txBox="1"/>
          <p:nvPr/>
        </p:nvSpPr>
        <p:spPr>
          <a:xfrm>
            <a:off x="1691681" y="4869160"/>
            <a:ext cx="6336702" cy="830997"/>
          </a:xfrm>
          <a:prstGeom prst="rect">
            <a:avLst/>
          </a:prstGeom>
          <a:noFill/>
        </p:spPr>
        <p:txBody>
          <a:bodyPr wrap="square" rtlCol="0">
            <a:spAutoFit/>
          </a:bodyPr>
          <a:lstStyle/>
          <a:p>
            <a:r>
              <a:rPr lang="es-ES" sz="2400" b="1" dirty="0" smtClean="0">
                <a:solidFill>
                  <a:schemeClr val="tx1">
                    <a:lumMod val="75000"/>
                    <a:lumOff val="25000"/>
                  </a:schemeClr>
                </a:solidFill>
              </a:rPr>
              <a:t>Intensidad baja</a:t>
            </a:r>
            <a:r>
              <a:rPr lang="es-ES" sz="2400" dirty="0" smtClean="0">
                <a:solidFill>
                  <a:schemeClr val="tx1">
                    <a:lumMod val="75000"/>
                    <a:lumOff val="25000"/>
                  </a:schemeClr>
                </a:solidFill>
              </a:rPr>
              <a:t>: momentos de falta de propuestas o de desidia organizacional</a:t>
            </a:r>
            <a:endParaRPr lang="es-ES" sz="2400" dirty="0">
              <a:solidFill>
                <a:schemeClr val="tx1">
                  <a:lumMod val="75000"/>
                  <a:lumOff val="25000"/>
                </a:schemeClr>
              </a:solidFill>
            </a:endParaRPr>
          </a:p>
        </p:txBody>
      </p:sp>
      <p:cxnSp>
        <p:nvCxnSpPr>
          <p:cNvPr id="8" name="7 Conector recto"/>
          <p:cNvCxnSpPr/>
          <p:nvPr/>
        </p:nvCxnSpPr>
        <p:spPr>
          <a:xfrm>
            <a:off x="395536" y="692696"/>
            <a:ext cx="3832753"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8116720" y="6273316"/>
            <a:ext cx="10081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9 Elipse"/>
          <p:cNvSpPr/>
          <p:nvPr/>
        </p:nvSpPr>
        <p:spPr>
          <a:xfrm>
            <a:off x="8260737" y="6126471"/>
            <a:ext cx="504056" cy="3268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rPr>
              <a:t>9</a:t>
            </a:r>
            <a:endParaRPr lang="es-ES" sz="1300" dirty="0">
              <a:solidFill>
                <a:schemeClr val="tx1"/>
              </a:solidFill>
            </a:endParaRPr>
          </a:p>
        </p:txBody>
      </p:sp>
    </p:spTree>
    <p:extLst>
      <p:ext uri="{BB962C8B-B14F-4D97-AF65-F5344CB8AC3E}">
        <p14:creationId xmlns:p14="http://schemas.microsoft.com/office/powerpoint/2010/main" val="110289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1814</TotalTime>
  <Words>2119</Words>
  <Application>Microsoft Office PowerPoint</Application>
  <PresentationFormat>Presentación en pantalla (4:3)</PresentationFormat>
  <Paragraphs>252</Paragraphs>
  <Slides>38</Slides>
  <Notes>13</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Luffi</cp:lastModifiedBy>
  <cp:revision>148</cp:revision>
  <dcterms:created xsi:type="dcterms:W3CDTF">2012-10-04T09:07:25Z</dcterms:created>
  <dcterms:modified xsi:type="dcterms:W3CDTF">2012-11-22T10:35:29Z</dcterms:modified>
</cp:coreProperties>
</file>